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ink/ink2.xml" ContentType="application/inkml+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ink/ink1.xml" ContentType="application/inkml+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colors6.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sldIdLst>
    <p:sldId id="262" r:id="rId2"/>
    <p:sldId id="361" r:id="rId3"/>
    <p:sldId id="377" r:id="rId4"/>
    <p:sldId id="362" r:id="rId5"/>
    <p:sldId id="257" r:id="rId6"/>
    <p:sldId id="372" r:id="rId7"/>
    <p:sldId id="363" r:id="rId8"/>
    <p:sldId id="281" r:id="rId9"/>
    <p:sldId id="282" r:id="rId10"/>
    <p:sldId id="283" r:id="rId11"/>
    <p:sldId id="284" r:id="rId12"/>
    <p:sldId id="286" r:id="rId13"/>
    <p:sldId id="287" r:id="rId14"/>
    <p:sldId id="288" r:id="rId15"/>
    <p:sldId id="290" r:id="rId16"/>
    <p:sldId id="291" r:id="rId17"/>
    <p:sldId id="292" r:id="rId18"/>
    <p:sldId id="294" r:id="rId19"/>
    <p:sldId id="378" r:id="rId20"/>
    <p:sldId id="374" r:id="rId21"/>
    <p:sldId id="330" r:id="rId22"/>
    <p:sldId id="373" r:id="rId23"/>
    <p:sldId id="310" r:id="rId24"/>
    <p:sldId id="304" r:id="rId25"/>
    <p:sldId id="305" r:id="rId26"/>
    <p:sldId id="306" r:id="rId27"/>
    <p:sldId id="307" r:id="rId28"/>
    <p:sldId id="309" r:id="rId29"/>
    <p:sldId id="278" r:id="rId30"/>
    <p:sldId id="295" r:id="rId31"/>
    <p:sldId id="329" r:id="rId32"/>
    <p:sldId id="344" r:id="rId33"/>
    <p:sldId id="345" r:id="rId34"/>
    <p:sldId id="333" r:id="rId35"/>
    <p:sldId id="364" r:id="rId36"/>
    <p:sldId id="342" r:id="rId37"/>
    <p:sldId id="339" r:id="rId38"/>
    <p:sldId id="337" r:id="rId39"/>
    <p:sldId id="343" r:id="rId40"/>
    <p:sldId id="367" r:id="rId41"/>
    <p:sldId id="365" r:id="rId42"/>
    <p:sldId id="338" r:id="rId43"/>
    <p:sldId id="332" r:id="rId44"/>
    <p:sldId id="369" r:id="rId45"/>
    <p:sldId id="334" r:id="rId46"/>
    <p:sldId id="368" r:id="rId47"/>
    <p:sldId id="370" r:id="rId48"/>
    <p:sldId id="371" r:id="rId49"/>
    <p:sldId id="279" r:id="rId50"/>
    <p:sldId id="264" r:id="rId51"/>
    <p:sldId id="297" r:id="rId52"/>
    <p:sldId id="271" r:id="rId53"/>
    <p:sldId id="311" r:id="rId54"/>
    <p:sldId id="308" r:id="rId55"/>
    <p:sldId id="269" r:id="rId56"/>
    <p:sldId id="375" r:id="rId57"/>
    <p:sldId id="298" r:id="rId58"/>
    <p:sldId id="314" r:id="rId59"/>
    <p:sldId id="315" r:id="rId60"/>
    <p:sldId id="300" r:id="rId61"/>
    <p:sldId id="317" r:id="rId62"/>
    <p:sldId id="322" r:id="rId63"/>
    <p:sldId id="312" r:id="rId64"/>
    <p:sldId id="313" r:id="rId65"/>
    <p:sldId id="319" r:id="rId66"/>
    <p:sldId id="318" r:id="rId67"/>
    <p:sldId id="321" r:id="rId68"/>
    <p:sldId id="320" r:id="rId69"/>
    <p:sldId id="327" r:id="rId70"/>
    <p:sldId id="352" r:id="rId71"/>
    <p:sldId id="328" r:id="rId72"/>
    <p:sldId id="324" r:id="rId73"/>
    <p:sldId id="325" r:id="rId74"/>
    <p:sldId id="354" r:id="rId7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1" autoAdjust="0"/>
    <p:restoredTop sz="94660"/>
  </p:normalViewPr>
  <p:slideViewPr>
    <p:cSldViewPr snapToGrid="0">
      <p:cViewPr varScale="1">
        <p:scale>
          <a:sx n="85" d="100"/>
          <a:sy n="85" d="100"/>
        </p:scale>
        <p:origin x="-312" y="-8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5099E1-5219-4207-8883-BB6CA0BE1D37}"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s-ES"/>
        </a:p>
      </dgm:t>
    </dgm:pt>
    <dgm:pt modelId="{0D62BC42-BA4D-424B-8901-8324FE3A2DC0}">
      <dgm:prSet phldrT="[Text]" custT="1"/>
      <dgm:spPr/>
      <dgm:t>
        <a:bodyPr/>
        <a:lstStyle/>
        <a:p>
          <a:r>
            <a:rPr lang="es-ES" sz="2400" dirty="0"/>
            <a:t>La</a:t>
          </a:r>
          <a:r>
            <a:rPr lang="es-ES" sz="2400" baseline="0" dirty="0"/>
            <a:t> base operacional: dos preguntas</a:t>
          </a:r>
          <a:endParaRPr lang="es-ES" sz="2400" dirty="0"/>
        </a:p>
      </dgm:t>
    </dgm:pt>
    <dgm:pt modelId="{B4F48667-50CA-4FBE-BEBA-E2DDAA46FA11}" type="parTrans" cxnId="{50EC6EF2-E358-4496-906F-1624A341E4C1}">
      <dgm:prSet/>
      <dgm:spPr/>
      <dgm:t>
        <a:bodyPr/>
        <a:lstStyle/>
        <a:p>
          <a:endParaRPr lang="es-ES" sz="2400"/>
        </a:p>
      </dgm:t>
    </dgm:pt>
    <dgm:pt modelId="{E3627D64-62D7-4A27-84FC-92642D2D118B}" type="sibTrans" cxnId="{50EC6EF2-E358-4496-906F-1624A341E4C1}">
      <dgm:prSet/>
      <dgm:spPr/>
      <dgm:t>
        <a:bodyPr/>
        <a:lstStyle/>
        <a:p>
          <a:endParaRPr lang="es-ES" sz="2400"/>
        </a:p>
      </dgm:t>
    </dgm:pt>
    <dgm:pt modelId="{E19431A9-CF66-46B7-A90A-D339AEE2FC9B}">
      <dgm:prSet phldrT="[Text]" custT="1"/>
      <dgm:spPr/>
      <dgm:t>
        <a:bodyPr/>
        <a:lstStyle/>
        <a:p>
          <a:r>
            <a:rPr lang="es-ES" sz="2400" dirty="0"/>
            <a:t>¿Hay un vínculo jurídico entre los Derechos Humanos y el género?</a:t>
          </a:r>
        </a:p>
      </dgm:t>
    </dgm:pt>
    <dgm:pt modelId="{51F76DA2-A0E3-4324-8446-086F7D808135}" type="parTrans" cxnId="{CE40FBFE-83D9-42DA-A23D-AD6D4AE4C979}">
      <dgm:prSet/>
      <dgm:spPr/>
      <dgm:t>
        <a:bodyPr/>
        <a:lstStyle/>
        <a:p>
          <a:endParaRPr lang="es-ES" sz="2400"/>
        </a:p>
      </dgm:t>
    </dgm:pt>
    <dgm:pt modelId="{B63E8EAE-5F19-4229-9B1A-E848927A8E97}" type="sibTrans" cxnId="{CE40FBFE-83D9-42DA-A23D-AD6D4AE4C979}">
      <dgm:prSet/>
      <dgm:spPr/>
      <dgm:t>
        <a:bodyPr/>
        <a:lstStyle/>
        <a:p>
          <a:endParaRPr lang="es-ES" sz="2400"/>
        </a:p>
      </dgm:t>
    </dgm:pt>
    <dgm:pt modelId="{EA470E35-6F0C-4CDB-B510-1CE8FF9E2851}">
      <dgm:prSet phldrT="[Text]" custT="1"/>
      <dgm:spPr/>
      <dgm:t>
        <a:bodyPr/>
        <a:lstStyle/>
        <a:p>
          <a:r>
            <a:rPr lang="es-ES" sz="2400" dirty="0"/>
            <a:t>¿Se han incluido siempre los derechos humanos y los asuntos de género en los mandatos de las operaciones de mantenimiento de la paz? </a:t>
          </a:r>
        </a:p>
      </dgm:t>
    </dgm:pt>
    <dgm:pt modelId="{269068A2-EAD2-42CF-B7B1-8E9B27C22633}" type="parTrans" cxnId="{2CAE31B4-47CB-4FD5-A773-AC6B664901C2}">
      <dgm:prSet/>
      <dgm:spPr/>
      <dgm:t>
        <a:bodyPr/>
        <a:lstStyle/>
        <a:p>
          <a:endParaRPr lang="es-ES" sz="2400"/>
        </a:p>
      </dgm:t>
    </dgm:pt>
    <dgm:pt modelId="{C2DD601B-E2F7-4359-BF55-D41AB3C037E4}" type="sibTrans" cxnId="{2CAE31B4-47CB-4FD5-A773-AC6B664901C2}">
      <dgm:prSet/>
      <dgm:spPr/>
      <dgm:t>
        <a:bodyPr/>
        <a:lstStyle/>
        <a:p>
          <a:endParaRPr lang="es-ES" sz="2400"/>
        </a:p>
      </dgm:t>
    </dgm:pt>
    <dgm:pt modelId="{D5E5143B-2AB6-4501-A87D-0C917EC7FA9D}">
      <dgm:prSet phldrT="[Text]" custT="1"/>
      <dgm:spPr/>
      <dgm:t>
        <a:bodyPr/>
        <a:lstStyle/>
        <a:p>
          <a:r>
            <a:rPr lang="es-ES" sz="2400" dirty="0"/>
            <a:t>Kosovo y Sudán del Sur: haciendo concretos los mandatos</a:t>
          </a:r>
        </a:p>
      </dgm:t>
    </dgm:pt>
    <dgm:pt modelId="{CF0CE667-C684-470F-9B8D-E14BD137A8E2}" type="parTrans" cxnId="{2B8D6E96-70BB-486C-A479-E9550A08D2D3}">
      <dgm:prSet/>
      <dgm:spPr/>
      <dgm:t>
        <a:bodyPr/>
        <a:lstStyle/>
        <a:p>
          <a:endParaRPr lang="es-ES" sz="2400"/>
        </a:p>
      </dgm:t>
    </dgm:pt>
    <dgm:pt modelId="{392DC53F-ABAE-431B-AA2F-04B9381DC917}" type="sibTrans" cxnId="{2B8D6E96-70BB-486C-A479-E9550A08D2D3}">
      <dgm:prSet/>
      <dgm:spPr/>
      <dgm:t>
        <a:bodyPr/>
        <a:lstStyle/>
        <a:p>
          <a:endParaRPr lang="es-ES" sz="2400"/>
        </a:p>
      </dgm:t>
    </dgm:pt>
    <dgm:pt modelId="{CDDB14D4-0F61-4936-B58C-F9A1F12B990A}">
      <dgm:prSet phldrT="[Text]" custT="1"/>
      <dgm:spPr/>
      <dgm:t>
        <a:bodyPr/>
        <a:lstStyle/>
        <a:p>
          <a:r>
            <a:rPr lang="es-ES" sz="2400" dirty="0"/>
            <a:t>Kosovo: un mandato sin referencias a las cuestiones de género.</a:t>
          </a:r>
        </a:p>
      </dgm:t>
    </dgm:pt>
    <dgm:pt modelId="{A1AAD464-DF4A-47DC-922C-EC3A79207AFA}" type="parTrans" cxnId="{D6B4F311-3A0E-4B1F-83BD-D4B0622370AA}">
      <dgm:prSet/>
      <dgm:spPr/>
      <dgm:t>
        <a:bodyPr/>
        <a:lstStyle/>
        <a:p>
          <a:endParaRPr lang="es-ES" sz="2400"/>
        </a:p>
      </dgm:t>
    </dgm:pt>
    <dgm:pt modelId="{5FAA3DEB-6FCF-4315-A2C2-D58440323056}" type="sibTrans" cxnId="{D6B4F311-3A0E-4B1F-83BD-D4B0622370AA}">
      <dgm:prSet/>
      <dgm:spPr/>
      <dgm:t>
        <a:bodyPr/>
        <a:lstStyle/>
        <a:p>
          <a:endParaRPr lang="es-ES" sz="2400"/>
        </a:p>
      </dgm:t>
    </dgm:pt>
    <dgm:pt modelId="{591E9BD4-B59B-495B-9102-086BD6A30E7F}">
      <dgm:prSet phldrT="[Text]" custT="1"/>
      <dgm:spPr/>
      <dgm:t>
        <a:bodyPr/>
        <a:lstStyle/>
        <a:p>
          <a:r>
            <a:rPr lang="es-ES" sz="2400" dirty="0"/>
            <a:t>Sudán del Sur: un mandato “extenso”.</a:t>
          </a:r>
        </a:p>
      </dgm:t>
    </dgm:pt>
    <dgm:pt modelId="{44B3834B-5780-4B25-984D-0D1A4C2CCD74}" type="parTrans" cxnId="{E52056E1-113E-4B97-A41F-14C0FC5C3311}">
      <dgm:prSet/>
      <dgm:spPr/>
      <dgm:t>
        <a:bodyPr/>
        <a:lstStyle/>
        <a:p>
          <a:endParaRPr lang="es-ES" sz="2400"/>
        </a:p>
      </dgm:t>
    </dgm:pt>
    <dgm:pt modelId="{B9B5DD93-A5A7-4D04-8A28-5EF8989661AD}" type="sibTrans" cxnId="{E52056E1-113E-4B97-A41F-14C0FC5C3311}">
      <dgm:prSet/>
      <dgm:spPr/>
      <dgm:t>
        <a:bodyPr/>
        <a:lstStyle/>
        <a:p>
          <a:endParaRPr lang="es-ES" sz="2400"/>
        </a:p>
      </dgm:t>
    </dgm:pt>
    <dgm:pt modelId="{E1BC3B17-A605-4381-A595-8DE8BFAA2764}" type="pres">
      <dgm:prSet presAssocID="{3A5099E1-5219-4207-8883-BB6CA0BE1D37}" presName="Name0" presStyleCnt="0">
        <dgm:presLayoutVars>
          <dgm:dir/>
          <dgm:animLvl val="lvl"/>
          <dgm:resizeHandles val="exact"/>
        </dgm:presLayoutVars>
      </dgm:prSet>
      <dgm:spPr/>
      <dgm:t>
        <a:bodyPr/>
        <a:lstStyle/>
        <a:p>
          <a:endParaRPr lang="es-ES"/>
        </a:p>
      </dgm:t>
    </dgm:pt>
    <dgm:pt modelId="{E5705C40-5469-4FC5-AD37-0D067C42E698}" type="pres">
      <dgm:prSet presAssocID="{D5E5143B-2AB6-4501-A87D-0C917EC7FA9D}" presName="boxAndChildren" presStyleCnt="0"/>
      <dgm:spPr/>
    </dgm:pt>
    <dgm:pt modelId="{834F2F4C-13EF-4253-9D67-9E9C5C89A242}" type="pres">
      <dgm:prSet presAssocID="{D5E5143B-2AB6-4501-A87D-0C917EC7FA9D}" presName="parentTextBox" presStyleLbl="alignNode1" presStyleIdx="0" presStyleCnt="2"/>
      <dgm:spPr/>
      <dgm:t>
        <a:bodyPr/>
        <a:lstStyle/>
        <a:p>
          <a:endParaRPr lang="es-ES"/>
        </a:p>
      </dgm:t>
    </dgm:pt>
    <dgm:pt modelId="{A99BC71A-ACCE-45FC-9473-E7340172CAB9}" type="pres">
      <dgm:prSet presAssocID="{D5E5143B-2AB6-4501-A87D-0C917EC7FA9D}" presName="descendantBox" presStyleLbl="bgAccFollowNode1" presStyleIdx="0" presStyleCnt="2"/>
      <dgm:spPr/>
      <dgm:t>
        <a:bodyPr/>
        <a:lstStyle/>
        <a:p>
          <a:endParaRPr lang="es-ES"/>
        </a:p>
      </dgm:t>
    </dgm:pt>
    <dgm:pt modelId="{4182D3ED-ED8D-4A2B-B2C6-29C1BEFC958A}" type="pres">
      <dgm:prSet presAssocID="{E3627D64-62D7-4A27-84FC-92642D2D118B}" presName="sp" presStyleCnt="0"/>
      <dgm:spPr/>
    </dgm:pt>
    <dgm:pt modelId="{80EAFD34-184F-4782-BD8F-AE5A46859588}" type="pres">
      <dgm:prSet presAssocID="{0D62BC42-BA4D-424B-8901-8324FE3A2DC0}" presName="arrowAndChildren" presStyleCnt="0"/>
      <dgm:spPr/>
    </dgm:pt>
    <dgm:pt modelId="{A26D9719-5B5B-4EE7-9E2C-BD0D490ADBFE}" type="pres">
      <dgm:prSet presAssocID="{0D62BC42-BA4D-424B-8901-8324FE3A2DC0}" presName="parentTextArrow" presStyleLbl="node1" presStyleIdx="0" presStyleCnt="0"/>
      <dgm:spPr/>
      <dgm:t>
        <a:bodyPr/>
        <a:lstStyle/>
        <a:p>
          <a:endParaRPr lang="es-ES"/>
        </a:p>
      </dgm:t>
    </dgm:pt>
    <dgm:pt modelId="{DA7773CE-1DCF-45C2-8179-7B60DE7D8312}" type="pres">
      <dgm:prSet presAssocID="{0D62BC42-BA4D-424B-8901-8324FE3A2DC0}" presName="arrow" presStyleLbl="alignNode1" presStyleIdx="1" presStyleCnt="2"/>
      <dgm:spPr/>
      <dgm:t>
        <a:bodyPr/>
        <a:lstStyle/>
        <a:p>
          <a:endParaRPr lang="es-ES"/>
        </a:p>
      </dgm:t>
    </dgm:pt>
    <dgm:pt modelId="{244209BA-68C7-42A0-BE78-9CC0A3E9252C}" type="pres">
      <dgm:prSet presAssocID="{0D62BC42-BA4D-424B-8901-8324FE3A2DC0}" presName="descendantArrow" presStyleLbl="bgAccFollowNode1" presStyleIdx="1" presStyleCnt="2"/>
      <dgm:spPr/>
      <dgm:t>
        <a:bodyPr/>
        <a:lstStyle/>
        <a:p>
          <a:endParaRPr lang="es-ES"/>
        </a:p>
      </dgm:t>
    </dgm:pt>
  </dgm:ptLst>
  <dgm:cxnLst>
    <dgm:cxn modelId="{A90D1E58-1B4D-47C8-A94F-2A078BA41A1A}" type="presOf" srcId="{CDDB14D4-0F61-4936-B58C-F9A1F12B990A}" destId="{A99BC71A-ACCE-45FC-9473-E7340172CAB9}" srcOrd="0" destOrd="0" presId="urn:microsoft.com/office/officeart/2016/7/layout/VerticalDownArrowProcess"/>
    <dgm:cxn modelId="{2B8D6E96-70BB-486C-A479-E9550A08D2D3}" srcId="{3A5099E1-5219-4207-8883-BB6CA0BE1D37}" destId="{D5E5143B-2AB6-4501-A87D-0C917EC7FA9D}" srcOrd="1" destOrd="0" parTransId="{CF0CE667-C684-470F-9B8D-E14BD137A8E2}" sibTransId="{392DC53F-ABAE-431B-AA2F-04B9381DC917}"/>
    <dgm:cxn modelId="{D6B4F311-3A0E-4B1F-83BD-D4B0622370AA}" srcId="{D5E5143B-2AB6-4501-A87D-0C917EC7FA9D}" destId="{CDDB14D4-0F61-4936-B58C-F9A1F12B990A}" srcOrd="0" destOrd="0" parTransId="{A1AAD464-DF4A-47DC-922C-EC3A79207AFA}" sibTransId="{5FAA3DEB-6FCF-4315-A2C2-D58440323056}"/>
    <dgm:cxn modelId="{E4F4176C-F581-40B8-9700-FCD09E2DE17C}" type="presOf" srcId="{E19431A9-CF66-46B7-A90A-D339AEE2FC9B}" destId="{244209BA-68C7-42A0-BE78-9CC0A3E9252C}" srcOrd="0" destOrd="0" presId="urn:microsoft.com/office/officeart/2016/7/layout/VerticalDownArrowProcess"/>
    <dgm:cxn modelId="{8E660BB9-3840-44C2-B83D-C1E4EB133EC7}" type="presOf" srcId="{0D62BC42-BA4D-424B-8901-8324FE3A2DC0}" destId="{A26D9719-5B5B-4EE7-9E2C-BD0D490ADBFE}" srcOrd="0" destOrd="0" presId="urn:microsoft.com/office/officeart/2016/7/layout/VerticalDownArrowProcess"/>
    <dgm:cxn modelId="{59C1C8FD-0CE3-4683-955B-D25BA4BD6666}" type="presOf" srcId="{D5E5143B-2AB6-4501-A87D-0C917EC7FA9D}" destId="{834F2F4C-13EF-4253-9D67-9E9C5C89A242}" srcOrd="0" destOrd="0" presId="urn:microsoft.com/office/officeart/2016/7/layout/VerticalDownArrowProcess"/>
    <dgm:cxn modelId="{50EC6EF2-E358-4496-906F-1624A341E4C1}" srcId="{3A5099E1-5219-4207-8883-BB6CA0BE1D37}" destId="{0D62BC42-BA4D-424B-8901-8324FE3A2DC0}" srcOrd="0" destOrd="0" parTransId="{B4F48667-50CA-4FBE-BEBA-E2DDAA46FA11}" sibTransId="{E3627D64-62D7-4A27-84FC-92642D2D118B}"/>
    <dgm:cxn modelId="{B6A66033-E1EB-4E97-81C6-C8EAECE184B4}" type="presOf" srcId="{EA470E35-6F0C-4CDB-B510-1CE8FF9E2851}" destId="{244209BA-68C7-42A0-BE78-9CC0A3E9252C}" srcOrd="0" destOrd="1" presId="urn:microsoft.com/office/officeart/2016/7/layout/VerticalDownArrowProcess"/>
    <dgm:cxn modelId="{DDBFFC04-DE7C-4545-998A-8C60D1654658}" type="presOf" srcId="{0D62BC42-BA4D-424B-8901-8324FE3A2DC0}" destId="{DA7773CE-1DCF-45C2-8179-7B60DE7D8312}" srcOrd="1" destOrd="0" presId="urn:microsoft.com/office/officeart/2016/7/layout/VerticalDownArrowProcess"/>
    <dgm:cxn modelId="{E58AD764-B661-4C8C-8AFA-16DF56E993B7}" type="presOf" srcId="{3A5099E1-5219-4207-8883-BB6CA0BE1D37}" destId="{E1BC3B17-A605-4381-A595-8DE8BFAA2764}" srcOrd="0" destOrd="0" presId="urn:microsoft.com/office/officeart/2016/7/layout/VerticalDownArrowProcess"/>
    <dgm:cxn modelId="{E52056E1-113E-4B97-A41F-14C0FC5C3311}" srcId="{D5E5143B-2AB6-4501-A87D-0C917EC7FA9D}" destId="{591E9BD4-B59B-495B-9102-086BD6A30E7F}" srcOrd="1" destOrd="0" parTransId="{44B3834B-5780-4B25-984D-0D1A4C2CCD74}" sibTransId="{B9B5DD93-A5A7-4D04-8A28-5EF8989661AD}"/>
    <dgm:cxn modelId="{CE40FBFE-83D9-42DA-A23D-AD6D4AE4C979}" srcId="{0D62BC42-BA4D-424B-8901-8324FE3A2DC0}" destId="{E19431A9-CF66-46B7-A90A-D339AEE2FC9B}" srcOrd="0" destOrd="0" parTransId="{51F76DA2-A0E3-4324-8446-086F7D808135}" sibTransId="{B63E8EAE-5F19-4229-9B1A-E848927A8E97}"/>
    <dgm:cxn modelId="{2CAE31B4-47CB-4FD5-A773-AC6B664901C2}" srcId="{0D62BC42-BA4D-424B-8901-8324FE3A2DC0}" destId="{EA470E35-6F0C-4CDB-B510-1CE8FF9E2851}" srcOrd="1" destOrd="0" parTransId="{269068A2-EAD2-42CF-B7B1-8E9B27C22633}" sibTransId="{C2DD601B-E2F7-4359-BF55-D41AB3C037E4}"/>
    <dgm:cxn modelId="{D0C45C5E-497F-4E44-AD04-B32E481D75BF}" type="presOf" srcId="{591E9BD4-B59B-495B-9102-086BD6A30E7F}" destId="{A99BC71A-ACCE-45FC-9473-E7340172CAB9}" srcOrd="0" destOrd="1" presId="urn:microsoft.com/office/officeart/2016/7/layout/VerticalDownArrowProcess"/>
    <dgm:cxn modelId="{0F7BA417-EAF0-48B1-8149-DAF52F8E0A44}" type="presParOf" srcId="{E1BC3B17-A605-4381-A595-8DE8BFAA2764}" destId="{E5705C40-5469-4FC5-AD37-0D067C42E698}" srcOrd="0" destOrd="0" presId="urn:microsoft.com/office/officeart/2016/7/layout/VerticalDownArrowProcess"/>
    <dgm:cxn modelId="{6BAE88D1-BDB3-4F96-A8E8-2F0A517258E3}" type="presParOf" srcId="{E5705C40-5469-4FC5-AD37-0D067C42E698}" destId="{834F2F4C-13EF-4253-9D67-9E9C5C89A242}" srcOrd="0" destOrd="0" presId="urn:microsoft.com/office/officeart/2016/7/layout/VerticalDownArrowProcess"/>
    <dgm:cxn modelId="{92F38D92-19D9-43F9-8F6A-EE9D4E0E8ED1}" type="presParOf" srcId="{E5705C40-5469-4FC5-AD37-0D067C42E698}" destId="{A99BC71A-ACCE-45FC-9473-E7340172CAB9}" srcOrd="1" destOrd="0" presId="urn:microsoft.com/office/officeart/2016/7/layout/VerticalDownArrowProcess"/>
    <dgm:cxn modelId="{57A54067-FAE0-472E-9B9F-F71BC5AFE83D}" type="presParOf" srcId="{E1BC3B17-A605-4381-A595-8DE8BFAA2764}" destId="{4182D3ED-ED8D-4A2B-B2C6-29C1BEFC958A}" srcOrd="1" destOrd="0" presId="urn:microsoft.com/office/officeart/2016/7/layout/VerticalDownArrowProcess"/>
    <dgm:cxn modelId="{29979BE5-51B1-4A09-BFBB-57746E19DB33}" type="presParOf" srcId="{E1BC3B17-A605-4381-A595-8DE8BFAA2764}" destId="{80EAFD34-184F-4782-BD8F-AE5A46859588}" srcOrd="2" destOrd="0" presId="urn:microsoft.com/office/officeart/2016/7/layout/VerticalDownArrowProcess"/>
    <dgm:cxn modelId="{C2496034-9E56-4027-BB8C-98E74526779B}" type="presParOf" srcId="{80EAFD34-184F-4782-BD8F-AE5A46859588}" destId="{A26D9719-5B5B-4EE7-9E2C-BD0D490ADBFE}" srcOrd="0" destOrd="0" presId="urn:microsoft.com/office/officeart/2016/7/layout/VerticalDownArrowProcess"/>
    <dgm:cxn modelId="{DACAF180-F2C3-418F-8BBA-770F61C98655}" type="presParOf" srcId="{80EAFD34-184F-4782-BD8F-AE5A46859588}" destId="{DA7773CE-1DCF-45C2-8179-7B60DE7D8312}" srcOrd="1" destOrd="0" presId="urn:microsoft.com/office/officeart/2016/7/layout/VerticalDownArrowProcess"/>
    <dgm:cxn modelId="{854814AE-9DA0-4B13-A7B1-51CDBF0ADBDE}" type="presParOf" srcId="{80EAFD34-184F-4782-BD8F-AE5A46859588}" destId="{244209BA-68C7-42A0-BE78-9CC0A3E9252C}" srcOrd="2" destOrd="0" presId="urn:microsoft.com/office/officeart/2016/7/layout/VerticalDownArrow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1EAB9B-D17C-430A-9276-E387AE36BC8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s-ES"/>
        </a:p>
      </dgm:t>
    </dgm:pt>
    <dgm:pt modelId="{B52ED7C7-344D-45C3-85BB-E8AFAF41312A}">
      <dgm:prSet phldrT="[Text]"/>
      <dgm:spPr/>
      <dgm:t>
        <a:bodyPr/>
        <a:lstStyle/>
        <a:p>
          <a:r>
            <a:rPr lang="es-ES" dirty="0"/>
            <a:t>Operaciones finalizadas</a:t>
          </a:r>
        </a:p>
      </dgm:t>
    </dgm:pt>
    <dgm:pt modelId="{D1A1B3B3-1A0B-4639-A5B8-5BA3BF33F349}" type="parTrans" cxnId="{3C1B3A4F-C51F-4F08-955F-4BCD9ED337BA}">
      <dgm:prSet/>
      <dgm:spPr/>
      <dgm:t>
        <a:bodyPr/>
        <a:lstStyle/>
        <a:p>
          <a:endParaRPr lang="es-ES"/>
        </a:p>
      </dgm:t>
    </dgm:pt>
    <dgm:pt modelId="{901E5AB7-C8F1-4C2D-81F2-D0FF233A8EE6}" type="sibTrans" cxnId="{3C1B3A4F-C51F-4F08-955F-4BCD9ED337BA}">
      <dgm:prSet/>
      <dgm:spPr/>
      <dgm:t>
        <a:bodyPr/>
        <a:lstStyle/>
        <a:p>
          <a:endParaRPr lang="es-ES"/>
        </a:p>
      </dgm:t>
    </dgm:pt>
    <dgm:pt modelId="{43721397-0D0D-4EF0-B284-CB33C2431D74}">
      <dgm:prSet phldrT="[Text]"/>
      <dgm:spPr/>
      <dgm:t>
        <a:bodyPr/>
        <a:lstStyle/>
        <a:p>
          <a:r>
            <a:rPr lang="es-ES" dirty="0"/>
            <a:t>Operaciones actuales (UNMIK y UNMISS)</a:t>
          </a:r>
        </a:p>
      </dgm:t>
    </dgm:pt>
    <dgm:pt modelId="{E3B04E17-C5AD-4101-B73A-E3478177276D}" type="parTrans" cxnId="{92D5F1A1-8C47-4C6E-A0B0-2A3114EB0FAD}">
      <dgm:prSet/>
      <dgm:spPr/>
      <dgm:t>
        <a:bodyPr/>
        <a:lstStyle/>
        <a:p>
          <a:endParaRPr lang="es-ES"/>
        </a:p>
      </dgm:t>
    </dgm:pt>
    <dgm:pt modelId="{45B83155-FC3C-48BB-856B-FA0344F1FD12}" type="sibTrans" cxnId="{92D5F1A1-8C47-4C6E-A0B0-2A3114EB0FAD}">
      <dgm:prSet/>
      <dgm:spPr/>
      <dgm:t>
        <a:bodyPr/>
        <a:lstStyle/>
        <a:p>
          <a:endParaRPr lang="es-ES"/>
        </a:p>
      </dgm:t>
    </dgm:pt>
    <dgm:pt modelId="{2B05F7B9-0327-44F0-922E-975CFD086165}" type="pres">
      <dgm:prSet presAssocID="{9D1EAB9B-D17C-430A-9276-E387AE36BC8F}" presName="outerComposite" presStyleCnt="0">
        <dgm:presLayoutVars>
          <dgm:chMax val="5"/>
          <dgm:dir/>
          <dgm:resizeHandles val="exact"/>
        </dgm:presLayoutVars>
      </dgm:prSet>
      <dgm:spPr/>
      <dgm:t>
        <a:bodyPr/>
        <a:lstStyle/>
        <a:p>
          <a:endParaRPr lang="es-ES"/>
        </a:p>
      </dgm:t>
    </dgm:pt>
    <dgm:pt modelId="{E4403AB9-6AAC-4ADB-A7E2-BBA18D2DFBD7}" type="pres">
      <dgm:prSet presAssocID="{9D1EAB9B-D17C-430A-9276-E387AE36BC8F}" presName="dummyMaxCanvas" presStyleCnt="0">
        <dgm:presLayoutVars/>
      </dgm:prSet>
      <dgm:spPr/>
    </dgm:pt>
    <dgm:pt modelId="{4D6F4E48-8E76-48DA-A1DF-A9E9E913B65C}" type="pres">
      <dgm:prSet presAssocID="{9D1EAB9B-D17C-430A-9276-E387AE36BC8F}" presName="TwoNodes_1" presStyleLbl="node1" presStyleIdx="0" presStyleCnt="2">
        <dgm:presLayoutVars>
          <dgm:bulletEnabled val="1"/>
        </dgm:presLayoutVars>
      </dgm:prSet>
      <dgm:spPr/>
      <dgm:t>
        <a:bodyPr/>
        <a:lstStyle/>
        <a:p>
          <a:endParaRPr lang="es-ES"/>
        </a:p>
      </dgm:t>
    </dgm:pt>
    <dgm:pt modelId="{3A06A013-4A38-49C4-A0FD-4A9E41529018}" type="pres">
      <dgm:prSet presAssocID="{9D1EAB9B-D17C-430A-9276-E387AE36BC8F}" presName="TwoNodes_2" presStyleLbl="node1" presStyleIdx="1" presStyleCnt="2">
        <dgm:presLayoutVars>
          <dgm:bulletEnabled val="1"/>
        </dgm:presLayoutVars>
      </dgm:prSet>
      <dgm:spPr/>
      <dgm:t>
        <a:bodyPr/>
        <a:lstStyle/>
        <a:p>
          <a:endParaRPr lang="es-ES"/>
        </a:p>
      </dgm:t>
    </dgm:pt>
    <dgm:pt modelId="{C2B3E2A2-443C-4750-AE68-25BF5795FCED}" type="pres">
      <dgm:prSet presAssocID="{9D1EAB9B-D17C-430A-9276-E387AE36BC8F}" presName="TwoConn_1-2" presStyleLbl="fgAccFollowNode1" presStyleIdx="0" presStyleCnt="1">
        <dgm:presLayoutVars>
          <dgm:bulletEnabled val="1"/>
        </dgm:presLayoutVars>
      </dgm:prSet>
      <dgm:spPr/>
      <dgm:t>
        <a:bodyPr/>
        <a:lstStyle/>
        <a:p>
          <a:endParaRPr lang="es-ES"/>
        </a:p>
      </dgm:t>
    </dgm:pt>
    <dgm:pt modelId="{2981E47B-26FC-49C4-8F6D-74C979F9AD60}" type="pres">
      <dgm:prSet presAssocID="{9D1EAB9B-D17C-430A-9276-E387AE36BC8F}" presName="TwoNodes_1_text" presStyleLbl="node1" presStyleIdx="1" presStyleCnt="2">
        <dgm:presLayoutVars>
          <dgm:bulletEnabled val="1"/>
        </dgm:presLayoutVars>
      </dgm:prSet>
      <dgm:spPr/>
      <dgm:t>
        <a:bodyPr/>
        <a:lstStyle/>
        <a:p>
          <a:endParaRPr lang="es-ES"/>
        </a:p>
      </dgm:t>
    </dgm:pt>
    <dgm:pt modelId="{D3C610E6-EBBE-4868-BAF6-5D60C6924B57}" type="pres">
      <dgm:prSet presAssocID="{9D1EAB9B-D17C-430A-9276-E387AE36BC8F}" presName="TwoNodes_2_text" presStyleLbl="node1" presStyleIdx="1" presStyleCnt="2">
        <dgm:presLayoutVars>
          <dgm:bulletEnabled val="1"/>
        </dgm:presLayoutVars>
      </dgm:prSet>
      <dgm:spPr/>
      <dgm:t>
        <a:bodyPr/>
        <a:lstStyle/>
        <a:p>
          <a:endParaRPr lang="es-ES"/>
        </a:p>
      </dgm:t>
    </dgm:pt>
  </dgm:ptLst>
  <dgm:cxnLst>
    <dgm:cxn modelId="{71143EF0-12CC-485C-8206-905D3777C408}" type="presOf" srcId="{901E5AB7-C8F1-4C2D-81F2-D0FF233A8EE6}" destId="{C2B3E2A2-443C-4750-AE68-25BF5795FCED}" srcOrd="0" destOrd="0" presId="urn:microsoft.com/office/officeart/2005/8/layout/vProcess5"/>
    <dgm:cxn modelId="{3C1B3A4F-C51F-4F08-955F-4BCD9ED337BA}" srcId="{9D1EAB9B-D17C-430A-9276-E387AE36BC8F}" destId="{B52ED7C7-344D-45C3-85BB-E8AFAF41312A}" srcOrd="0" destOrd="0" parTransId="{D1A1B3B3-1A0B-4639-A5B8-5BA3BF33F349}" sibTransId="{901E5AB7-C8F1-4C2D-81F2-D0FF233A8EE6}"/>
    <dgm:cxn modelId="{92D5F1A1-8C47-4C6E-A0B0-2A3114EB0FAD}" srcId="{9D1EAB9B-D17C-430A-9276-E387AE36BC8F}" destId="{43721397-0D0D-4EF0-B284-CB33C2431D74}" srcOrd="1" destOrd="0" parTransId="{E3B04E17-C5AD-4101-B73A-E3478177276D}" sibTransId="{45B83155-FC3C-48BB-856B-FA0344F1FD12}"/>
    <dgm:cxn modelId="{9B48AD27-6115-45D0-A21C-73DCFDF22159}" type="presOf" srcId="{B52ED7C7-344D-45C3-85BB-E8AFAF41312A}" destId="{4D6F4E48-8E76-48DA-A1DF-A9E9E913B65C}" srcOrd="0" destOrd="0" presId="urn:microsoft.com/office/officeart/2005/8/layout/vProcess5"/>
    <dgm:cxn modelId="{2BDA7637-C068-456F-9930-D5CB679B8170}" type="presOf" srcId="{43721397-0D0D-4EF0-B284-CB33C2431D74}" destId="{3A06A013-4A38-49C4-A0FD-4A9E41529018}" srcOrd="0" destOrd="0" presId="urn:microsoft.com/office/officeart/2005/8/layout/vProcess5"/>
    <dgm:cxn modelId="{4D9CFED1-E603-4C1C-8930-F0E4E39F3E80}" type="presOf" srcId="{9D1EAB9B-D17C-430A-9276-E387AE36BC8F}" destId="{2B05F7B9-0327-44F0-922E-975CFD086165}" srcOrd="0" destOrd="0" presId="urn:microsoft.com/office/officeart/2005/8/layout/vProcess5"/>
    <dgm:cxn modelId="{D9E09F23-488B-49D9-A46C-EA7D20DFCC65}" type="presOf" srcId="{B52ED7C7-344D-45C3-85BB-E8AFAF41312A}" destId="{2981E47B-26FC-49C4-8F6D-74C979F9AD60}" srcOrd="1" destOrd="0" presId="urn:microsoft.com/office/officeart/2005/8/layout/vProcess5"/>
    <dgm:cxn modelId="{580E8901-1748-475F-9F0D-9DC688D42C27}" type="presOf" srcId="{43721397-0D0D-4EF0-B284-CB33C2431D74}" destId="{D3C610E6-EBBE-4868-BAF6-5D60C6924B57}" srcOrd="1" destOrd="0" presId="urn:microsoft.com/office/officeart/2005/8/layout/vProcess5"/>
    <dgm:cxn modelId="{1DF65298-4526-4EF6-A7A8-5079F2E2EA4B}" type="presParOf" srcId="{2B05F7B9-0327-44F0-922E-975CFD086165}" destId="{E4403AB9-6AAC-4ADB-A7E2-BBA18D2DFBD7}" srcOrd="0" destOrd="0" presId="urn:microsoft.com/office/officeart/2005/8/layout/vProcess5"/>
    <dgm:cxn modelId="{3248D39C-CA9E-4B6F-9309-AB05DB68EEAF}" type="presParOf" srcId="{2B05F7B9-0327-44F0-922E-975CFD086165}" destId="{4D6F4E48-8E76-48DA-A1DF-A9E9E913B65C}" srcOrd="1" destOrd="0" presId="urn:microsoft.com/office/officeart/2005/8/layout/vProcess5"/>
    <dgm:cxn modelId="{0D33051D-4DB1-4BA8-9576-91D653A83CE9}" type="presParOf" srcId="{2B05F7B9-0327-44F0-922E-975CFD086165}" destId="{3A06A013-4A38-49C4-A0FD-4A9E41529018}" srcOrd="2" destOrd="0" presId="urn:microsoft.com/office/officeart/2005/8/layout/vProcess5"/>
    <dgm:cxn modelId="{83C6C621-5AEB-45CD-AB0F-AA99467745F7}" type="presParOf" srcId="{2B05F7B9-0327-44F0-922E-975CFD086165}" destId="{C2B3E2A2-443C-4750-AE68-25BF5795FCED}" srcOrd="3" destOrd="0" presId="urn:microsoft.com/office/officeart/2005/8/layout/vProcess5"/>
    <dgm:cxn modelId="{7DB22B46-9347-47D8-BEB7-94E422FDE61A}" type="presParOf" srcId="{2B05F7B9-0327-44F0-922E-975CFD086165}" destId="{2981E47B-26FC-49C4-8F6D-74C979F9AD60}" srcOrd="4" destOrd="0" presId="urn:microsoft.com/office/officeart/2005/8/layout/vProcess5"/>
    <dgm:cxn modelId="{56743951-859E-430E-BAE8-2FC0F8DC1057}" type="presParOf" srcId="{2B05F7B9-0327-44F0-922E-975CFD086165}" destId="{D3C610E6-EBBE-4868-BAF6-5D60C6924B57}" srcOrd="5"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7637D1-3D6E-4E14-BFD3-D9841B947D57}"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s-ES"/>
        </a:p>
      </dgm:t>
    </dgm:pt>
    <dgm:pt modelId="{B686307F-E958-482E-85DF-45C1E008AE00}">
      <dgm:prSet phldrT="[Text]"/>
      <dgm:spPr/>
      <dgm:t>
        <a:bodyPr/>
        <a:lstStyle/>
        <a:p>
          <a:r>
            <a:rPr lang="es-ES" dirty="0"/>
            <a:t>DDHH y género en el CENTRO del mandato</a:t>
          </a:r>
        </a:p>
      </dgm:t>
    </dgm:pt>
    <dgm:pt modelId="{4D16CD18-2B59-491E-AA19-89CC7FF8CA21}" type="parTrans" cxnId="{5405CF85-4E24-4C4F-AB53-B07765286F43}">
      <dgm:prSet/>
      <dgm:spPr/>
      <dgm:t>
        <a:bodyPr/>
        <a:lstStyle/>
        <a:p>
          <a:endParaRPr lang="es-ES"/>
        </a:p>
      </dgm:t>
    </dgm:pt>
    <dgm:pt modelId="{95B8A1F5-958F-437B-8D45-651132FF9297}" type="sibTrans" cxnId="{5405CF85-4E24-4C4F-AB53-B07765286F43}">
      <dgm:prSet/>
      <dgm:spPr/>
      <dgm:t>
        <a:bodyPr/>
        <a:lstStyle/>
        <a:p>
          <a:endParaRPr lang="es-ES"/>
        </a:p>
      </dgm:t>
    </dgm:pt>
    <dgm:pt modelId="{0774504F-CAA9-4403-A9E2-D870CC883DFF}">
      <dgm:prSet phldrT="[Text]"/>
      <dgm:spPr/>
      <dgm:t>
        <a:bodyPr/>
        <a:lstStyle/>
        <a:p>
          <a:r>
            <a:rPr lang="es-ES" dirty="0"/>
            <a:t>UNMISET (Timor Oriental)</a:t>
          </a:r>
        </a:p>
      </dgm:t>
    </dgm:pt>
    <dgm:pt modelId="{0FAD0927-E85A-4651-9078-0237B154C256}" type="parTrans" cxnId="{BF2EB766-0537-45D9-8268-5C7F3EFA2AC8}">
      <dgm:prSet/>
      <dgm:spPr/>
      <dgm:t>
        <a:bodyPr/>
        <a:lstStyle/>
        <a:p>
          <a:endParaRPr lang="es-ES"/>
        </a:p>
      </dgm:t>
    </dgm:pt>
    <dgm:pt modelId="{70C7D1FF-5C23-4C62-9C5C-C455464666FF}" type="sibTrans" cxnId="{BF2EB766-0537-45D9-8268-5C7F3EFA2AC8}">
      <dgm:prSet/>
      <dgm:spPr/>
      <dgm:t>
        <a:bodyPr/>
        <a:lstStyle/>
        <a:p>
          <a:endParaRPr lang="es-ES"/>
        </a:p>
      </dgm:t>
    </dgm:pt>
    <dgm:pt modelId="{D4BE8C99-08AE-4A70-A152-ED0CE45EF684}">
      <dgm:prSet phldrT="[Text]"/>
      <dgm:spPr/>
      <dgm:t>
        <a:bodyPr/>
        <a:lstStyle/>
        <a:p>
          <a:r>
            <a:rPr lang="es-ES" dirty="0"/>
            <a:t>UNMIL (Liberia)</a:t>
          </a:r>
        </a:p>
      </dgm:t>
    </dgm:pt>
    <dgm:pt modelId="{161F6CCF-1910-4E56-82AF-73FA5E412BFC}" type="parTrans" cxnId="{2A0C14DD-A743-443B-B874-5A89F90E0E1D}">
      <dgm:prSet/>
      <dgm:spPr/>
      <dgm:t>
        <a:bodyPr/>
        <a:lstStyle/>
        <a:p>
          <a:endParaRPr lang="es-ES"/>
        </a:p>
      </dgm:t>
    </dgm:pt>
    <dgm:pt modelId="{CBF10520-E947-4CA9-AAEF-C477FA5BFBA6}" type="sibTrans" cxnId="{2A0C14DD-A743-443B-B874-5A89F90E0E1D}">
      <dgm:prSet/>
      <dgm:spPr/>
      <dgm:t>
        <a:bodyPr/>
        <a:lstStyle/>
        <a:p>
          <a:endParaRPr lang="es-ES"/>
        </a:p>
      </dgm:t>
    </dgm:pt>
    <dgm:pt modelId="{1EEC1D85-C455-4DE7-9BDC-EF16F0AEB627}">
      <dgm:prSet phldrT="[Text]"/>
      <dgm:spPr/>
      <dgm:t>
        <a:bodyPr/>
        <a:lstStyle/>
        <a:p>
          <a:r>
            <a:rPr lang="es-ES" dirty="0"/>
            <a:t>RDC, República del Congo</a:t>
          </a:r>
        </a:p>
      </dgm:t>
    </dgm:pt>
    <dgm:pt modelId="{EBB6D220-E0A5-4238-BD11-DE7F99365D81}" type="parTrans" cxnId="{6A39A2F6-9EEA-4504-B662-8792F35E7756}">
      <dgm:prSet/>
      <dgm:spPr/>
      <dgm:t>
        <a:bodyPr/>
        <a:lstStyle/>
        <a:p>
          <a:endParaRPr lang="es-ES"/>
        </a:p>
      </dgm:t>
    </dgm:pt>
    <dgm:pt modelId="{C49E2267-01A1-4BFD-BCCC-B333A2701BA6}" type="sibTrans" cxnId="{6A39A2F6-9EEA-4504-B662-8792F35E7756}">
      <dgm:prSet/>
      <dgm:spPr/>
      <dgm:t>
        <a:bodyPr/>
        <a:lstStyle/>
        <a:p>
          <a:endParaRPr lang="es-ES"/>
        </a:p>
      </dgm:t>
    </dgm:pt>
    <dgm:pt modelId="{87DD3B2C-DC1E-4210-AC6B-EC25CDC38BF5}">
      <dgm:prSet phldrT="[Text]"/>
      <dgm:spPr/>
      <dgm:t>
        <a:bodyPr/>
        <a:lstStyle/>
        <a:p>
          <a:r>
            <a:rPr lang="es-ES" dirty="0"/>
            <a:t>Sudán</a:t>
          </a:r>
        </a:p>
      </dgm:t>
    </dgm:pt>
    <dgm:pt modelId="{AB5D4006-2DDF-4BA6-8DF4-CCEB98A5831A}" type="parTrans" cxnId="{0A390051-93F5-4AEE-B3AD-574055D82AB8}">
      <dgm:prSet/>
      <dgm:spPr/>
      <dgm:t>
        <a:bodyPr/>
        <a:lstStyle/>
        <a:p>
          <a:endParaRPr lang="es-ES"/>
        </a:p>
      </dgm:t>
    </dgm:pt>
    <dgm:pt modelId="{33A87221-2A41-47F4-990A-342FC84EDC05}" type="sibTrans" cxnId="{0A390051-93F5-4AEE-B3AD-574055D82AB8}">
      <dgm:prSet/>
      <dgm:spPr/>
      <dgm:t>
        <a:bodyPr/>
        <a:lstStyle/>
        <a:p>
          <a:endParaRPr lang="es-ES"/>
        </a:p>
      </dgm:t>
    </dgm:pt>
    <dgm:pt modelId="{0EF0689F-8877-4CE1-B39A-A9218A1E5292}" type="pres">
      <dgm:prSet presAssocID="{627637D1-3D6E-4E14-BFD3-D9841B947D57}" presName="diagram" presStyleCnt="0">
        <dgm:presLayoutVars>
          <dgm:chMax val="1"/>
          <dgm:dir/>
          <dgm:animLvl val="ctr"/>
          <dgm:resizeHandles val="exact"/>
        </dgm:presLayoutVars>
      </dgm:prSet>
      <dgm:spPr/>
      <dgm:t>
        <a:bodyPr/>
        <a:lstStyle/>
        <a:p>
          <a:endParaRPr lang="es-ES"/>
        </a:p>
      </dgm:t>
    </dgm:pt>
    <dgm:pt modelId="{E140FD5F-C1FC-4B5D-B10C-199B582C0BA8}" type="pres">
      <dgm:prSet presAssocID="{627637D1-3D6E-4E14-BFD3-D9841B947D57}" presName="matrix" presStyleCnt="0"/>
      <dgm:spPr/>
    </dgm:pt>
    <dgm:pt modelId="{1C9F1115-0A35-4AA8-AD6B-AAE8569F7EA0}" type="pres">
      <dgm:prSet presAssocID="{627637D1-3D6E-4E14-BFD3-D9841B947D57}" presName="tile1" presStyleLbl="node1" presStyleIdx="0" presStyleCnt="4" custLinFactNeighborX="703" custLinFactNeighborY="-352"/>
      <dgm:spPr/>
      <dgm:t>
        <a:bodyPr/>
        <a:lstStyle/>
        <a:p>
          <a:endParaRPr lang="es-ES"/>
        </a:p>
      </dgm:t>
    </dgm:pt>
    <dgm:pt modelId="{E9876293-9BC4-41DB-97F6-515877527B1C}" type="pres">
      <dgm:prSet presAssocID="{627637D1-3D6E-4E14-BFD3-D9841B947D57}" presName="tile1text" presStyleLbl="node1" presStyleIdx="0" presStyleCnt="4">
        <dgm:presLayoutVars>
          <dgm:chMax val="0"/>
          <dgm:chPref val="0"/>
          <dgm:bulletEnabled val="1"/>
        </dgm:presLayoutVars>
      </dgm:prSet>
      <dgm:spPr/>
      <dgm:t>
        <a:bodyPr/>
        <a:lstStyle/>
        <a:p>
          <a:endParaRPr lang="es-ES"/>
        </a:p>
      </dgm:t>
    </dgm:pt>
    <dgm:pt modelId="{7F626899-9023-44E3-AA96-40D6AA46B1A0}" type="pres">
      <dgm:prSet presAssocID="{627637D1-3D6E-4E14-BFD3-D9841B947D57}" presName="tile2" presStyleLbl="node1" presStyleIdx="1" presStyleCnt="4"/>
      <dgm:spPr/>
      <dgm:t>
        <a:bodyPr/>
        <a:lstStyle/>
        <a:p>
          <a:endParaRPr lang="es-ES"/>
        </a:p>
      </dgm:t>
    </dgm:pt>
    <dgm:pt modelId="{A28503FD-B0B1-414F-8DCD-0673E8888818}" type="pres">
      <dgm:prSet presAssocID="{627637D1-3D6E-4E14-BFD3-D9841B947D57}" presName="tile2text" presStyleLbl="node1" presStyleIdx="1" presStyleCnt="4">
        <dgm:presLayoutVars>
          <dgm:chMax val="0"/>
          <dgm:chPref val="0"/>
          <dgm:bulletEnabled val="1"/>
        </dgm:presLayoutVars>
      </dgm:prSet>
      <dgm:spPr/>
      <dgm:t>
        <a:bodyPr/>
        <a:lstStyle/>
        <a:p>
          <a:endParaRPr lang="es-ES"/>
        </a:p>
      </dgm:t>
    </dgm:pt>
    <dgm:pt modelId="{BAAEBF74-C142-447D-969E-96229FD45D00}" type="pres">
      <dgm:prSet presAssocID="{627637D1-3D6E-4E14-BFD3-D9841B947D57}" presName="tile3" presStyleLbl="node1" presStyleIdx="2" presStyleCnt="4"/>
      <dgm:spPr/>
      <dgm:t>
        <a:bodyPr/>
        <a:lstStyle/>
        <a:p>
          <a:endParaRPr lang="es-ES"/>
        </a:p>
      </dgm:t>
    </dgm:pt>
    <dgm:pt modelId="{523C0401-688A-4159-8F79-1F6723F7DACA}" type="pres">
      <dgm:prSet presAssocID="{627637D1-3D6E-4E14-BFD3-D9841B947D57}" presName="tile3text" presStyleLbl="node1" presStyleIdx="2" presStyleCnt="4">
        <dgm:presLayoutVars>
          <dgm:chMax val="0"/>
          <dgm:chPref val="0"/>
          <dgm:bulletEnabled val="1"/>
        </dgm:presLayoutVars>
      </dgm:prSet>
      <dgm:spPr/>
      <dgm:t>
        <a:bodyPr/>
        <a:lstStyle/>
        <a:p>
          <a:endParaRPr lang="es-ES"/>
        </a:p>
      </dgm:t>
    </dgm:pt>
    <dgm:pt modelId="{6950C60A-08E0-40AF-9EEA-C80295B0442C}" type="pres">
      <dgm:prSet presAssocID="{627637D1-3D6E-4E14-BFD3-D9841B947D57}" presName="tile4" presStyleLbl="node1" presStyleIdx="3" presStyleCnt="4"/>
      <dgm:spPr/>
      <dgm:t>
        <a:bodyPr/>
        <a:lstStyle/>
        <a:p>
          <a:endParaRPr lang="es-ES"/>
        </a:p>
      </dgm:t>
    </dgm:pt>
    <dgm:pt modelId="{6E8751F5-A090-4DC4-9781-E7DFCB7AD1BA}" type="pres">
      <dgm:prSet presAssocID="{627637D1-3D6E-4E14-BFD3-D9841B947D57}" presName="tile4text" presStyleLbl="node1" presStyleIdx="3" presStyleCnt="4">
        <dgm:presLayoutVars>
          <dgm:chMax val="0"/>
          <dgm:chPref val="0"/>
          <dgm:bulletEnabled val="1"/>
        </dgm:presLayoutVars>
      </dgm:prSet>
      <dgm:spPr/>
      <dgm:t>
        <a:bodyPr/>
        <a:lstStyle/>
        <a:p>
          <a:endParaRPr lang="es-ES"/>
        </a:p>
      </dgm:t>
    </dgm:pt>
    <dgm:pt modelId="{B1191021-68EF-4825-B05E-5B0B1B899358}" type="pres">
      <dgm:prSet presAssocID="{627637D1-3D6E-4E14-BFD3-D9841B947D57}" presName="centerTile" presStyleLbl="fgShp" presStyleIdx="0" presStyleCnt="1">
        <dgm:presLayoutVars>
          <dgm:chMax val="0"/>
          <dgm:chPref val="0"/>
        </dgm:presLayoutVars>
      </dgm:prSet>
      <dgm:spPr/>
      <dgm:t>
        <a:bodyPr/>
        <a:lstStyle/>
        <a:p>
          <a:endParaRPr lang="es-ES"/>
        </a:p>
      </dgm:t>
    </dgm:pt>
  </dgm:ptLst>
  <dgm:cxnLst>
    <dgm:cxn modelId="{88743335-58FD-47FA-9F01-91F5573AA9D6}" type="presOf" srcId="{D4BE8C99-08AE-4A70-A152-ED0CE45EF684}" destId="{7F626899-9023-44E3-AA96-40D6AA46B1A0}" srcOrd="0" destOrd="0" presId="urn:microsoft.com/office/officeart/2005/8/layout/matrix1"/>
    <dgm:cxn modelId="{D31DFD19-F887-4C49-A213-FA51C3A82DAF}" type="presOf" srcId="{1EEC1D85-C455-4DE7-9BDC-EF16F0AEB627}" destId="{523C0401-688A-4159-8F79-1F6723F7DACA}" srcOrd="1" destOrd="0" presId="urn:microsoft.com/office/officeart/2005/8/layout/matrix1"/>
    <dgm:cxn modelId="{2A0C14DD-A743-443B-B874-5A89F90E0E1D}" srcId="{B686307F-E958-482E-85DF-45C1E008AE00}" destId="{D4BE8C99-08AE-4A70-A152-ED0CE45EF684}" srcOrd="1" destOrd="0" parTransId="{161F6CCF-1910-4E56-82AF-73FA5E412BFC}" sibTransId="{CBF10520-E947-4CA9-AAEF-C477FA5BFBA6}"/>
    <dgm:cxn modelId="{F6E065C7-0541-435E-8992-7E16FC89AC00}" type="presOf" srcId="{0774504F-CAA9-4403-A9E2-D870CC883DFF}" destId="{E9876293-9BC4-41DB-97F6-515877527B1C}" srcOrd="1" destOrd="0" presId="urn:microsoft.com/office/officeart/2005/8/layout/matrix1"/>
    <dgm:cxn modelId="{5405CF85-4E24-4C4F-AB53-B07765286F43}" srcId="{627637D1-3D6E-4E14-BFD3-D9841B947D57}" destId="{B686307F-E958-482E-85DF-45C1E008AE00}" srcOrd="0" destOrd="0" parTransId="{4D16CD18-2B59-491E-AA19-89CC7FF8CA21}" sibTransId="{95B8A1F5-958F-437B-8D45-651132FF9297}"/>
    <dgm:cxn modelId="{22C438F2-C284-4631-ABCD-9CF7585301A5}" type="presOf" srcId="{1EEC1D85-C455-4DE7-9BDC-EF16F0AEB627}" destId="{BAAEBF74-C142-447D-969E-96229FD45D00}" srcOrd="0" destOrd="0" presId="urn:microsoft.com/office/officeart/2005/8/layout/matrix1"/>
    <dgm:cxn modelId="{14987BAC-ED78-42AC-9E7D-7D5E4E22F752}" type="presOf" srcId="{627637D1-3D6E-4E14-BFD3-D9841B947D57}" destId="{0EF0689F-8877-4CE1-B39A-A9218A1E5292}" srcOrd="0" destOrd="0" presId="urn:microsoft.com/office/officeart/2005/8/layout/matrix1"/>
    <dgm:cxn modelId="{BF2EB766-0537-45D9-8268-5C7F3EFA2AC8}" srcId="{B686307F-E958-482E-85DF-45C1E008AE00}" destId="{0774504F-CAA9-4403-A9E2-D870CC883DFF}" srcOrd="0" destOrd="0" parTransId="{0FAD0927-E85A-4651-9078-0237B154C256}" sibTransId="{70C7D1FF-5C23-4C62-9C5C-C455464666FF}"/>
    <dgm:cxn modelId="{0A390051-93F5-4AEE-B3AD-574055D82AB8}" srcId="{B686307F-E958-482E-85DF-45C1E008AE00}" destId="{87DD3B2C-DC1E-4210-AC6B-EC25CDC38BF5}" srcOrd="3" destOrd="0" parTransId="{AB5D4006-2DDF-4BA6-8DF4-CCEB98A5831A}" sibTransId="{33A87221-2A41-47F4-990A-342FC84EDC05}"/>
    <dgm:cxn modelId="{6A39A2F6-9EEA-4504-B662-8792F35E7756}" srcId="{B686307F-E958-482E-85DF-45C1E008AE00}" destId="{1EEC1D85-C455-4DE7-9BDC-EF16F0AEB627}" srcOrd="2" destOrd="0" parTransId="{EBB6D220-E0A5-4238-BD11-DE7F99365D81}" sibTransId="{C49E2267-01A1-4BFD-BCCC-B333A2701BA6}"/>
    <dgm:cxn modelId="{0E77BD01-41DC-4CA2-B0D0-6EAD16FEA997}" type="presOf" srcId="{B686307F-E958-482E-85DF-45C1E008AE00}" destId="{B1191021-68EF-4825-B05E-5B0B1B899358}" srcOrd="0" destOrd="0" presId="urn:microsoft.com/office/officeart/2005/8/layout/matrix1"/>
    <dgm:cxn modelId="{C0661948-B76A-45AE-96B7-D37653C9FB02}" type="presOf" srcId="{87DD3B2C-DC1E-4210-AC6B-EC25CDC38BF5}" destId="{6E8751F5-A090-4DC4-9781-E7DFCB7AD1BA}" srcOrd="1" destOrd="0" presId="urn:microsoft.com/office/officeart/2005/8/layout/matrix1"/>
    <dgm:cxn modelId="{55707262-5BB1-421B-B803-9FE14E7BDA5D}" type="presOf" srcId="{87DD3B2C-DC1E-4210-AC6B-EC25CDC38BF5}" destId="{6950C60A-08E0-40AF-9EEA-C80295B0442C}" srcOrd="0" destOrd="0" presId="urn:microsoft.com/office/officeart/2005/8/layout/matrix1"/>
    <dgm:cxn modelId="{267674B6-31E1-4FDE-B632-E78CAE0821E2}" type="presOf" srcId="{D4BE8C99-08AE-4A70-A152-ED0CE45EF684}" destId="{A28503FD-B0B1-414F-8DCD-0673E8888818}" srcOrd="1" destOrd="0" presId="urn:microsoft.com/office/officeart/2005/8/layout/matrix1"/>
    <dgm:cxn modelId="{256325FC-0257-44E3-AFB5-F6EF8767479C}" type="presOf" srcId="{0774504F-CAA9-4403-A9E2-D870CC883DFF}" destId="{1C9F1115-0A35-4AA8-AD6B-AAE8569F7EA0}" srcOrd="0" destOrd="0" presId="urn:microsoft.com/office/officeart/2005/8/layout/matrix1"/>
    <dgm:cxn modelId="{83C2B46F-7E28-46E0-BF9E-BB2AF7814F54}" type="presParOf" srcId="{0EF0689F-8877-4CE1-B39A-A9218A1E5292}" destId="{E140FD5F-C1FC-4B5D-B10C-199B582C0BA8}" srcOrd="0" destOrd="0" presId="urn:microsoft.com/office/officeart/2005/8/layout/matrix1"/>
    <dgm:cxn modelId="{ED0AC0ED-A8FB-4D43-B462-6AB1A56F696A}" type="presParOf" srcId="{E140FD5F-C1FC-4B5D-B10C-199B582C0BA8}" destId="{1C9F1115-0A35-4AA8-AD6B-AAE8569F7EA0}" srcOrd="0" destOrd="0" presId="urn:microsoft.com/office/officeart/2005/8/layout/matrix1"/>
    <dgm:cxn modelId="{55FB7B46-02E8-42F8-A402-1A9F26A90D72}" type="presParOf" srcId="{E140FD5F-C1FC-4B5D-B10C-199B582C0BA8}" destId="{E9876293-9BC4-41DB-97F6-515877527B1C}" srcOrd="1" destOrd="0" presId="urn:microsoft.com/office/officeart/2005/8/layout/matrix1"/>
    <dgm:cxn modelId="{DB275DDF-D6EF-435E-BE14-397ECBC48EE8}" type="presParOf" srcId="{E140FD5F-C1FC-4B5D-B10C-199B582C0BA8}" destId="{7F626899-9023-44E3-AA96-40D6AA46B1A0}" srcOrd="2" destOrd="0" presId="urn:microsoft.com/office/officeart/2005/8/layout/matrix1"/>
    <dgm:cxn modelId="{AE4867C9-31FA-4953-B921-5097EC73ACB1}" type="presParOf" srcId="{E140FD5F-C1FC-4B5D-B10C-199B582C0BA8}" destId="{A28503FD-B0B1-414F-8DCD-0673E8888818}" srcOrd="3" destOrd="0" presId="urn:microsoft.com/office/officeart/2005/8/layout/matrix1"/>
    <dgm:cxn modelId="{71C39016-16F0-4058-B290-2445CC6EFE29}" type="presParOf" srcId="{E140FD5F-C1FC-4B5D-B10C-199B582C0BA8}" destId="{BAAEBF74-C142-447D-969E-96229FD45D00}" srcOrd="4" destOrd="0" presId="urn:microsoft.com/office/officeart/2005/8/layout/matrix1"/>
    <dgm:cxn modelId="{9912977C-D1D1-472D-8D7C-854DD3A285A7}" type="presParOf" srcId="{E140FD5F-C1FC-4B5D-B10C-199B582C0BA8}" destId="{523C0401-688A-4159-8F79-1F6723F7DACA}" srcOrd="5" destOrd="0" presId="urn:microsoft.com/office/officeart/2005/8/layout/matrix1"/>
    <dgm:cxn modelId="{EE86735E-775A-4F0E-B97E-F5DD49F185F8}" type="presParOf" srcId="{E140FD5F-C1FC-4B5D-B10C-199B582C0BA8}" destId="{6950C60A-08E0-40AF-9EEA-C80295B0442C}" srcOrd="6" destOrd="0" presId="urn:microsoft.com/office/officeart/2005/8/layout/matrix1"/>
    <dgm:cxn modelId="{8097D40D-DDB0-4435-A3D6-7E8AF29823F3}" type="presParOf" srcId="{E140FD5F-C1FC-4B5D-B10C-199B582C0BA8}" destId="{6E8751F5-A090-4DC4-9781-E7DFCB7AD1BA}" srcOrd="7" destOrd="0" presId="urn:microsoft.com/office/officeart/2005/8/layout/matrix1"/>
    <dgm:cxn modelId="{C2A3F372-08DF-4FCC-B863-81AB9608675B}" type="presParOf" srcId="{0EF0689F-8877-4CE1-B39A-A9218A1E5292}" destId="{B1191021-68EF-4825-B05E-5B0B1B899358}" srcOrd="1" destOrd="0" presId="urn:microsoft.com/office/officeart/2005/8/layout/matrix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05CB92-2968-4E85-95F0-AF17F7ACC4F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7016A78-4903-4528-8B14-49FE8A665F99}">
      <dgm:prSet/>
      <dgm:spPr/>
      <dgm:t>
        <a:bodyPr/>
        <a:lstStyle/>
        <a:p>
          <a:r>
            <a:rPr lang="es-ES"/>
            <a:t>2011 referéndum autodeterminación</a:t>
          </a:r>
          <a:endParaRPr lang="en-US"/>
        </a:p>
      </dgm:t>
    </dgm:pt>
    <dgm:pt modelId="{7344EE3A-D1E3-4A6E-99A2-DE86DD213A4D}" type="parTrans" cxnId="{BA261E44-BE5B-47BF-9C2C-E770B3F35168}">
      <dgm:prSet/>
      <dgm:spPr/>
      <dgm:t>
        <a:bodyPr/>
        <a:lstStyle/>
        <a:p>
          <a:endParaRPr lang="en-US"/>
        </a:p>
      </dgm:t>
    </dgm:pt>
    <dgm:pt modelId="{3082BB41-38CA-4761-BC18-6BE8D1A8F58F}" type="sibTrans" cxnId="{BA261E44-BE5B-47BF-9C2C-E770B3F35168}">
      <dgm:prSet/>
      <dgm:spPr/>
      <dgm:t>
        <a:bodyPr/>
        <a:lstStyle/>
        <a:p>
          <a:endParaRPr lang="en-US"/>
        </a:p>
      </dgm:t>
    </dgm:pt>
    <dgm:pt modelId="{48525E4B-3EFC-4EE7-B761-A8D6CB207AED}">
      <dgm:prSet/>
      <dgm:spPr/>
      <dgm:t>
        <a:bodyPr/>
        <a:lstStyle/>
        <a:p>
          <a:r>
            <a:rPr lang="es-ES"/>
            <a:t>Establecimiento UNMISS primer mandato</a:t>
          </a:r>
          <a:endParaRPr lang="en-US"/>
        </a:p>
      </dgm:t>
    </dgm:pt>
    <dgm:pt modelId="{1BD54613-1673-4AD6-BF9E-26AE56624E04}" type="parTrans" cxnId="{6A8061D9-6109-4112-A73E-C38BDD9A7EA4}">
      <dgm:prSet/>
      <dgm:spPr/>
      <dgm:t>
        <a:bodyPr/>
        <a:lstStyle/>
        <a:p>
          <a:endParaRPr lang="en-US"/>
        </a:p>
      </dgm:t>
    </dgm:pt>
    <dgm:pt modelId="{2107BB62-8702-479D-BE1E-284230E2CE80}" type="sibTrans" cxnId="{6A8061D9-6109-4112-A73E-C38BDD9A7EA4}">
      <dgm:prSet/>
      <dgm:spPr/>
      <dgm:t>
        <a:bodyPr/>
        <a:lstStyle/>
        <a:p>
          <a:endParaRPr lang="en-US"/>
        </a:p>
      </dgm:t>
    </dgm:pt>
    <dgm:pt modelId="{45DAB982-2D88-4F03-BDE5-BDC79F9EE739}">
      <dgm:prSet/>
      <dgm:spPr/>
      <dgm:t>
        <a:bodyPr/>
        <a:lstStyle/>
        <a:p>
          <a:r>
            <a:rPr lang="es-ES"/>
            <a:t>2013: violencia y conflicto civil, graves violaciones DDHH</a:t>
          </a:r>
          <a:endParaRPr lang="en-US"/>
        </a:p>
      </dgm:t>
    </dgm:pt>
    <dgm:pt modelId="{4460F2C6-21EE-47BC-BD37-7669D9C2B557}" type="parTrans" cxnId="{049AE5EF-394E-4D4A-AFEC-175DE3C618FA}">
      <dgm:prSet/>
      <dgm:spPr/>
      <dgm:t>
        <a:bodyPr/>
        <a:lstStyle/>
        <a:p>
          <a:endParaRPr lang="en-US"/>
        </a:p>
      </dgm:t>
    </dgm:pt>
    <dgm:pt modelId="{BD77C22A-05A4-46C7-A82C-CF6AE8E68F97}" type="sibTrans" cxnId="{049AE5EF-394E-4D4A-AFEC-175DE3C618FA}">
      <dgm:prSet/>
      <dgm:spPr/>
      <dgm:t>
        <a:bodyPr/>
        <a:lstStyle/>
        <a:p>
          <a:endParaRPr lang="en-US"/>
        </a:p>
      </dgm:t>
    </dgm:pt>
    <dgm:pt modelId="{F130EC7E-F58F-4A64-8320-AFE2BA7A8391}">
      <dgm:prSet/>
      <dgm:spPr/>
      <dgm:t>
        <a:bodyPr/>
        <a:lstStyle/>
        <a:p>
          <a:r>
            <a:rPr lang="es-ES"/>
            <a:t>2014: segundo mandato, prioridades reorientadas</a:t>
          </a:r>
          <a:endParaRPr lang="en-US"/>
        </a:p>
      </dgm:t>
    </dgm:pt>
    <dgm:pt modelId="{3A4FFB93-75DE-4F10-AF2E-BC86C328CA0E}" type="parTrans" cxnId="{DE615D0C-3778-4054-82BB-6E1982CD8362}">
      <dgm:prSet/>
      <dgm:spPr/>
      <dgm:t>
        <a:bodyPr/>
        <a:lstStyle/>
        <a:p>
          <a:endParaRPr lang="en-US"/>
        </a:p>
      </dgm:t>
    </dgm:pt>
    <dgm:pt modelId="{398EAC1B-CD88-415A-A958-904CBC1B4F93}" type="sibTrans" cxnId="{DE615D0C-3778-4054-82BB-6E1982CD8362}">
      <dgm:prSet/>
      <dgm:spPr/>
      <dgm:t>
        <a:bodyPr/>
        <a:lstStyle/>
        <a:p>
          <a:endParaRPr lang="en-US"/>
        </a:p>
      </dgm:t>
    </dgm:pt>
    <dgm:pt modelId="{D7EAD65D-5924-40F8-B9D7-5374E0B22167}">
      <dgm:prSet/>
      <dgm:spPr/>
      <dgm:t>
        <a:bodyPr/>
        <a:lstStyle/>
        <a:p>
          <a:r>
            <a:rPr lang="es-ES"/>
            <a:t>Agosto 2018, firma de Acuerdo de Paz revitalizado. </a:t>
          </a:r>
          <a:endParaRPr lang="en-US"/>
        </a:p>
      </dgm:t>
    </dgm:pt>
    <dgm:pt modelId="{815350CE-5A36-4128-925C-26BBFA69E170}" type="parTrans" cxnId="{F99B0D6D-2625-4F8E-ACEB-12D442ACD08D}">
      <dgm:prSet/>
      <dgm:spPr/>
      <dgm:t>
        <a:bodyPr/>
        <a:lstStyle/>
        <a:p>
          <a:endParaRPr lang="en-US"/>
        </a:p>
      </dgm:t>
    </dgm:pt>
    <dgm:pt modelId="{5048E9F6-1DF1-42D7-BB6A-3917E6DBC08B}" type="sibTrans" cxnId="{F99B0D6D-2625-4F8E-ACEB-12D442ACD08D}">
      <dgm:prSet/>
      <dgm:spPr/>
      <dgm:t>
        <a:bodyPr/>
        <a:lstStyle/>
        <a:p>
          <a:endParaRPr lang="en-US"/>
        </a:p>
      </dgm:t>
    </dgm:pt>
    <dgm:pt modelId="{42D14554-2744-429C-A478-D4646A05953F}">
      <dgm:prSet/>
      <dgm:spPr/>
      <dgm:t>
        <a:bodyPr/>
        <a:lstStyle/>
        <a:p>
          <a:r>
            <a:rPr lang="es-ES"/>
            <a:t>Disminución de la violencia, pero no cumplimiento efectivo de los Acuerdos.</a:t>
          </a:r>
          <a:endParaRPr lang="en-US"/>
        </a:p>
      </dgm:t>
    </dgm:pt>
    <dgm:pt modelId="{ACFFF164-F41B-467A-AB70-0C2849AE6532}" type="parTrans" cxnId="{B833FB15-A1ED-4538-9A4E-6E96A2E60E89}">
      <dgm:prSet/>
      <dgm:spPr/>
      <dgm:t>
        <a:bodyPr/>
        <a:lstStyle/>
        <a:p>
          <a:endParaRPr lang="en-US"/>
        </a:p>
      </dgm:t>
    </dgm:pt>
    <dgm:pt modelId="{D860443E-A7B3-4D01-AF79-F795FD8A824C}" type="sibTrans" cxnId="{B833FB15-A1ED-4538-9A4E-6E96A2E60E89}">
      <dgm:prSet/>
      <dgm:spPr/>
      <dgm:t>
        <a:bodyPr/>
        <a:lstStyle/>
        <a:p>
          <a:endParaRPr lang="en-US"/>
        </a:p>
      </dgm:t>
    </dgm:pt>
    <dgm:pt modelId="{9A577A91-B3C1-413D-BC0E-756B9A983FD2}">
      <dgm:prSet/>
      <dgm:spPr/>
      <dgm:t>
        <a:bodyPr/>
        <a:lstStyle/>
        <a:p>
          <a:r>
            <a:rPr lang="es-ES" dirty="0"/>
            <a:t>Renovación mandato UNMISS, S/RES/2625,15 marzo </a:t>
          </a:r>
          <a:r>
            <a:rPr lang="es-ES" dirty="0" smtClean="0"/>
            <a:t>2023</a:t>
          </a:r>
          <a:endParaRPr lang="en-US" dirty="0"/>
        </a:p>
      </dgm:t>
    </dgm:pt>
    <dgm:pt modelId="{48EF9CCD-8DF0-4CCE-A812-90A7016D59F6}" type="parTrans" cxnId="{92F15E92-9140-4517-AD5E-45F54E4078C6}">
      <dgm:prSet/>
      <dgm:spPr/>
      <dgm:t>
        <a:bodyPr/>
        <a:lstStyle/>
        <a:p>
          <a:endParaRPr lang="en-US"/>
        </a:p>
      </dgm:t>
    </dgm:pt>
    <dgm:pt modelId="{E6024D4B-B14F-479B-B12B-DDDA9FBA70AF}" type="sibTrans" cxnId="{92F15E92-9140-4517-AD5E-45F54E4078C6}">
      <dgm:prSet/>
      <dgm:spPr/>
      <dgm:t>
        <a:bodyPr/>
        <a:lstStyle/>
        <a:p>
          <a:endParaRPr lang="en-US"/>
        </a:p>
      </dgm:t>
    </dgm:pt>
    <dgm:pt modelId="{8AF4FEEA-0D06-4C7E-B6FC-8C5127C2AC95}" type="pres">
      <dgm:prSet presAssocID="{FF05CB92-2968-4E85-95F0-AF17F7ACC4F5}" presName="vert0" presStyleCnt="0">
        <dgm:presLayoutVars>
          <dgm:dir/>
          <dgm:animOne val="branch"/>
          <dgm:animLvl val="lvl"/>
        </dgm:presLayoutVars>
      </dgm:prSet>
      <dgm:spPr/>
      <dgm:t>
        <a:bodyPr/>
        <a:lstStyle/>
        <a:p>
          <a:endParaRPr lang="es-ES"/>
        </a:p>
      </dgm:t>
    </dgm:pt>
    <dgm:pt modelId="{0921BE83-026D-428E-B9C5-F5747050D4FB}" type="pres">
      <dgm:prSet presAssocID="{97016A78-4903-4528-8B14-49FE8A665F99}" presName="thickLine" presStyleLbl="alignNode1" presStyleIdx="0" presStyleCnt="7"/>
      <dgm:spPr/>
    </dgm:pt>
    <dgm:pt modelId="{8DAD6CDD-5F46-4BEB-B27B-4DBE00294C9D}" type="pres">
      <dgm:prSet presAssocID="{97016A78-4903-4528-8B14-49FE8A665F99}" presName="horz1" presStyleCnt="0"/>
      <dgm:spPr/>
    </dgm:pt>
    <dgm:pt modelId="{E38DDE4A-52F4-409B-9013-F0780C798977}" type="pres">
      <dgm:prSet presAssocID="{97016A78-4903-4528-8B14-49FE8A665F99}" presName="tx1" presStyleLbl="revTx" presStyleIdx="0" presStyleCnt="7"/>
      <dgm:spPr/>
      <dgm:t>
        <a:bodyPr/>
        <a:lstStyle/>
        <a:p>
          <a:endParaRPr lang="es-ES"/>
        </a:p>
      </dgm:t>
    </dgm:pt>
    <dgm:pt modelId="{D21DDB1D-EC01-4C0B-A629-131636CDA9C1}" type="pres">
      <dgm:prSet presAssocID="{97016A78-4903-4528-8B14-49FE8A665F99}" presName="vert1" presStyleCnt="0"/>
      <dgm:spPr/>
    </dgm:pt>
    <dgm:pt modelId="{4B73BD4A-759C-4451-A92C-1BB039B0E5D9}" type="pres">
      <dgm:prSet presAssocID="{48525E4B-3EFC-4EE7-B761-A8D6CB207AED}" presName="thickLine" presStyleLbl="alignNode1" presStyleIdx="1" presStyleCnt="7"/>
      <dgm:spPr/>
    </dgm:pt>
    <dgm:pt modelId="{FEDF6988-05A3-4334-BDEC-06134DD8846A}" type="pres">
      <dgm:prSet presAssocID="{48525E4B-3EFC-4EE7-B761-A8D6CB207AED}" presName="horz1" presStyleCnt="0"/>
      <dgm:spPr/>
    </dgm:pt>
    <dgm:pt modelId="{65C56646-93B1-4D4C-8065-D493F943FE68}" type="pres">
      <dgm:prSet presAssocID="{48525E4B-3EFC-4EE7-B761-A8D6CB207AED}" presName="tx1" presStyleLbl="revTx" presStyleIdx="1" presStyleCnt="7"/>
      <dgm:spPr/>
      <dgm:t>
        <a:bodyPr/>
        <a:lstStyle/>
        <a:p>
          <a:endParaRPr lang="es-ES"/>
        </a:p>
      </dgm:t>
    </dgm:pt>
    <dgm:pt modelId="{6BE17EFD-3AD0-4906-A0B5-603CD844D23B}" type="pres">
      <dgm:prSet presAssocID="{48525E4B-3EFC-4EE7-B761-A8D6CB207AED}" presName="vert1" presStyleCnt="0"/>
      <dgm:spPr/>
    </dgm:pt>
    <dgm:pt modelId="{F8C65551-76FE-41E3-B5C0-EF1AEA63554D}" type="pres">
      <dgm:prSet presAssocID="{45DAB982-2D88-4F03-BDE5-BDC79F9EE739}" presName="thickLine" presStyleLbl="alignNode1" presStyleIdx="2" presStyleCnt="7"/>
      <dgm:spPr/>
    </dgm:pt>
    <dgm:pt modelId="{85437272-6AFC-4EF3-AD50-5C043B98C3EF}" type="pres">
      <dgm:prSet presAssocID="{45DAB982-2D88-4F03-BDE5-BDC79F9EE739}" presName="horz1" presStyleCnt="0"/>
      <dgm:spPr/>
    </dgm:pt>
    <dgm:pt modelId="{F2C3AA47-0DE7-4DDF-BC7C-7D3728AD4768}" type="pres">
      <dgm:prSet presAssocID="{45DAB982-2D88-4F03-BDE5-BDC79F9EE739}" presName="tx1" presStyleLbl="revTx" presStyleIdx="2" presStyleCnt="7"/>
      <dgm:spPr/>
      <dgm:t>
        <a:bodyPr/>
        <a:lstStyle/>
        <a:p>
          <a:endParaRPr lang="es-ES"/>
        </a:p>
      </dgm:t>
    </dgm:pt>
    <dgm:pt modelId="{7734DCE2-2A81-4EAC-80D5-83C4C12B23AB}" type="pres">
      <dgm:prSet presAssocID="{45DAB982-2D88-4F03-BDE5-BDC79F9EE739}" presName="vert1" presStyleCnt="0"/>
      <dgm:spPr/>
    </dgm:pt>
    <dgm:pt modelId="{0577B612-5B7E-47D4-840B-04703A7376D1}" type="pres">
      <dgm:prSet presAssocID="{F130EC7E-F58F-4A64-8320-AFE2BA7A8391}" presName="thickLine" presStyleLbl="alignNode1" presStyleIdx="3" presStyleCnt="7"/>
      <dgm:spPr/>
    </dgm:pt>
    <dgm:pt modelId="{5CC5D560-14C1-43BF-9ECA-48453F3983A8}" type="pres">
      <dgm:prSet presAssocID="{F130EC7E-F58F-4A64-8320-AFE2BA7A8391}" presName="horz1" presStyleCnt="0"/>
      <dgm:spPr/>
    </dgm:pt>
    <dgm:pt modelId="{A6A29ACA-671F-42E7-8D3D-A18F9E7963BF}" type="pres">
      <dgm:prSet presAssocID="{F130EC7E-F58F-4A64-8320-AFE2BA7A8391}" presName="tx1" presStyleLbl="revTx" presStyleIdx="3" presStyleCnt="7"/>
      <dgm:spPr/>
      <dgm:t>
        <a:bodyPr/>
        <a:lstStyle/>
        <a:p>
          <a:endParaRPr lang="es-ES"/>
        </a:p>
      </dgm:t>
    </dgm:pt>
    <dgm:pt modelId="{C92C4AC8-6004-40D4-9E5C-6359F9A5ADD8}" type="pres">
      <dgm:prSet presAssocID="{F130EC7E-F58F-4A64-8320-AFE2BA7A8391}" presName="vert1" presStyleCnt="0"/>
      <dgm:spPr/>
    </dgm:pt>
    <dgm:pt modelId="{5ECE5490-6A79-4C07-9C6A-D39B61DF69A0}" type="pres">
      <dgm:prSet presAssocID="{D7EAD65D-5924-40F8-B9D7-5374E0B22167}" presName="thickLine" presStyleLbl="alignNode1" presStyleIdx="4" presStyleCnt="7"/>
      <dgm:spPr/>
    </dgm:pt>
    <dgm:pt modelId="{F485C814-CB18-4C2F-ACA3-0A9541E1E0E4}" type="pres">
      <dgm:prSet presAssocID="{D7EAD65D-5924-40F8-B9D7-5374E0B22167}" presName="horz1" presStyleCnt="0"/>
      <dgm:spPr/>
    </dgm:pt>
    <dgm:pt modelId="{D4046B06-5B0C-48A4-BCB9-D6D7586A074C}" type="pres">
      <dgm:prSet presAssocID="{D7EAD65D-5924-40F8-B9D7-5374E0B22167}" presName="tx1" presStyleLbl="revTx" presStyleIdx="4" presStyleCnt="7"/>
      <dgm:spPr/>
      <dgm:t>
        <a:bodyPr/>
        <a:lstStyle/>
        <a:p>
          <a:endParaRPr lang="es-ES"/>
        </a:p>
      </dgm:t>
    </dgm:pt>
    <dgm:pt modelId="{2A2F954C-AED5-425A-9B93-806ED8CAAE23}" type="pres">
      <dgm:prSet presAssocID="{D7EAD65D-5924-40F8-B9D7-5374E0B22167}" presName="vert1" presStyleCnt="0"/>
      <dgm:spPr/>
    </dgm:pt>
    <dgm:pt modelId="{0BFF06F2-FCB4-478A-BB7D-BAB32514D56B}" type="pres">
      <dgm:prSet presAssocID="{42D14554-2744-429C-A478-D4646A05953F}" presName="thickLine" presStyleLbl="alignNode1" presStyleIdx="5" presStyleCnt="7"/>
      <dgm:spPr/>
    </dgm:pt>
    <dgm:pt modelId="{FF3B26A0-F14D-4C45-98A8-57BEA88FA51D}" type="pres">
      <dgm:prSet presAssocID="{42D14554-2744-429C-A478-D4646A05953F}" presName="horz1" presStyleCnt="0"/>
      <dgm:spPr/>
    </dgm:pt>
    <dgm:pt modelId="{3DC6DF37-5A2B-43B0-AB71-A996B503FC37}" type="pres">
      <dgm:prSet presAssocID="{42D14554-2744-429C-A478-D4646A05953F}" presName="tx1" presStyleLbl="revTx" presStyleIdx="5" presStyleCnt="7"/>
      <dgm:spPr/>
      <dgm:t>
        <a:bodyPr/>
        <a:lstStyle/>
        <a:p>
          <a:endParaRPr lang="es-ES"/>
        </a:p>
      </dgm:t>
    </dgm:pt>
    <dgm:pt modelId="{EC67050B-0FB1-41F1-AAAA-CD4A69B965BB}" type="pres">
      <dgm:prSet presAssocID="{42D14554-2744-429C-A478-D4646A05953F}" presName="vert1" presStyleCnt="0"/>
      <dgm:spPr/>
    </dgm:pt>
    <dgm:pt modelId="{22541D71-E9F9-4BB4-94CD-947D3B1E747A}" type="pres">
      <dgm:prSet presAssocID="{9A577A91-B3C1-413D-BC0E-756B9A983FD2}" presName="thickLine" presStyleLbl="alignNode1" presStyleIdx="6" presStyleCnt="7"/>
      <dgm:spPr/>
    </dgm:pt>
    <dgm:pt modelId="{74CE08EA-07FE-45D0-B0A2-9B9F66721B3A}" type="pres">
      <dgm:prSet presAssocID="{9A577A91-B3C1-413D-BC0E-756B9A983FD2}" presName="horz1" presStyleCnt="0"/>
      <dgm:spPr/>
    </dgm:pt>
    <dgm:pt modelId="{E514DB58-7794-4EDD-90D4-C5B058A7AAE8}" type="pres">
      <dgm:prSet presAssocID="{9A577A91-B3C1-413D-BC0E-756B9A983FD2}" presName="tx1" presStyleLbl="revTx" presStyleIdx="6" presStyleCnt="7"/>
      <dgm:spPr/>
      <dgm:t>
        <a:bodyPr/>
        <a:lstStyle/>
        <a:p>
          <a:endParaRPr lang="es-ES"/>
        </a:p>
      </dgm:t>
    </dgm:pt>
    <dgm:pt modelId="{ADA294D7-5772-4AFA-9F1B-03337B9B046E}" type="pres">
      <dgm:prSet presAssocID="{9A577A91-B3C1-413D-BC0E-756B9A983FD2}" presName="vert1" presStyleCnt="0"/>
      <dgm:spPr/>
    </dgm:pt>
  </dgm:ptLst>
  <dgm:cxnLst>
    <dgm:cxn modelId="{DE615D0C-3778-4054-82BB-6E1982CD8362}" srcId="{FF05CB92-2968-4E85-95F0-AF17F7ACC4F5}" destId="{F130EC7E-F58F-4A64-8320-AFE2BA7A8391}" srcOrd="3" destOrd="0" parTransId="{3A4FFB93-75DE-4F10-AF2E-BC86C328CA0E}" sibTransId="{398EAC1B-CD88-415A-A958-904CBC1B4F93}"/>
    <dgm:cxn modelId="{AA0D0850-DA56-46D1-973B-5C6A6216D655}" type="presOf" srcId="{97016A78-4903-4528-8B14-49FE8A665F99}" destId="{E38DDE4A-52F4-409B-9013-F0780C798977}" srcOrd="0" destOrd="0" presId="urn:microsoft.com/office/officeart/2008/layout/LinedList"/>
    <dgm:cxn modelId="{00DBFA21-82C6-4346-8952-45C41EDF8C41}" type="presOf" srcId="{FF05CB92-2968-4E85-95F0-AF17F7ACC4F5}" destId="{8AF4FEEA-0D06-4C7E-B6FC-8C5127C2AC95}" srcOrd="0" destOrd="0" presId="urn:microsoft.com/office/officeart/2008/layout/LinedList"/>
    <dgm:cxn modelId="{67E0029E-51AA-4C51-ACDD-758BC739AB5E}" type="presOf" srcId="{F130EC7E-F58F-4A64-8320-AFE2BA7A8391}" destId="{A6A29ACA-671F-42E7-8D3D-A18F9E7963BF}" srcOrd="0" destOrd="0" presId="urn:microsoft.com/office/officeart/2008/layout/LinedList"/>
    <dgm:cxn modelId="{049AE5EF-394E-4D4A-AFEC-175DE3C618FA}" srcId="{FF05CB92-2968-4E85-95F0-AF17F7ACC4F5}" destId="{45DAB982-2D88-4F03-BDE5-BDC79F9EE739}" srcOrd="2" destOrd="0" parTransId="{4460F2C6-21EE-47BC-BD37-7669D9C2B557}" sibTransId="{BD77C22A-05A4-46C7-A82C-CF6AE8E68F97}"/>
    <dgm:cxn modelId="{F16FA8D9-31F5-403C-A54A-8624B875ED57}" type="presOf" srcId="{9A577A91-B3C1-413D-BC0E-756B9A983FD2}" destId="{E514DB58-7794-4EDD-90D4-C5B058A7AAE8}" srcOrd="0" destOrd="0" presId="urn:microsoft.com/office/officeart/2008/layout/LinedList"/>
    <dgm:cxn modelId="{6A8061D9-6109-4112-A73E-C38BDD9A7EA4}" srcId="{FF05CB92-2968-4E85-95F0-AF17F7ACC4F5}" destId="{48525E4B-3EFC-4EE7-B761-A8D6CB207AED}" srcOrd="1" destOrd="0" parTransId="{1BD54613-1673-4AD6-BF9E-26AE56624E04}" sibTransId="{2107BB62-8702-479D-BE1E-284230E2CE80}"/>
    <dgm:cxn modelId="{BA261E44-BE5B-47BF-9C2C-E770B3F35168}" srcId="{FF05CB92-2968-4E85-95F0-AF17F7ACC4F5}" destId="{97016A78-4903-4528-8B14-49FE8A665F99}" srcOrd="0" destOrd="0" parTransId="{7344EE3A-D1E3-4A6E-99A2-DE86DD213A4D}" sibTransId="{3082BB41-38CA-4761-BC18-6BE8D1A8F58F}"/>
    <dgm:cxn modelId="{B833FB15-A1ED-4538-9A4E-6E96A2E60E89}" srcId="{FF05CB92-2968-4E85-95F0-AF17F7ACC4F5}" destId="{42D14554-2744-429C-A478-D4646A05953F}" srcOrd="5" destOrd="0" parTransId="{ACFFF164-F41B-467A-AB70-0C2849AE6532}" sibTransId="{D860443E-A7B3-4D01-AF79-F795FD8A824C}"/>
    <dgm:cxn modelId="{E975B0FC-E864-4ECE-8B85-197EDD7EE882}" type="presOf" srcId="{48525E4B-3EFC-4EE7-B761-A8D6CB207AED}" destId="{65C56646-93B1-4D4C-8065-D493F943FE68}" srcOrd="0" destOrd="0" presId="urn:microsoft.com/office/officeart/2008/layout/LinedList"/>
    <dgm:cxn modelId="{03A251AC-834E-4B53-8BB9-9272081C27C1}" type="presOf" srcId="{D7EAD65D-5924-40F8-B9D7-5374E0B22167}" destId="{D4046B06-5B0C-48A4-BCB9-D6D7586A074C}" srcOrd="0" destOrd="0" presId="urn:microsoft.com/office/officeart/2008/layout/LinedList"/>
    <dgm:cxn modelId="{97A52B9F-9F2D-402C-900A-C06195A6D19A}" type="presOf" srcId="{45DAB982-2D88-4F03-BDE5-BDC79F9EE739}" destId="{F2C3AA47-0DE7-4DDF-BC7C-7D3728AD4768}" srcOrd="0" destOrd="0" presId="urn:microsoft.com/office/officeart/2008/layout/LinedList"/>
    <dgm:cxn modelId="{6F488775-08BC-49B1-9CDE-8645563E6853}" type="presOf" srcId="{42D14554-2744-429C-A478-D4646A05953F}" destId="{3DC6DF37-5A2B-43B0-AB71-A996B503FC37}" srcOrd="0" destOrd="0" presId="urn:microsoft.com/office/officeart/2008/layout/LinedList"/>
    <dgm:cxn modelId="{F99B0D6D-2625-4F8E-ACEB-12D442ACD08D}" srcId="{FF05CB92-2968-4E85-95F0-AF17F7ACC4F5}" destId="{D7EAD65D-5924-40F8-B9D7-5374E0B22167}" srcOrd="4" destOrd="0" parTransId="{815350CE-5A36-4128-925C-26BBFA69E170}" sibTransId="{5048E9F6-1DF1-42D7-BB6A-3917E6DBC08B}"/>
    <dgm:cxn modelId="{92F15E92-9140-4517-AD5E-45F54E4078C6}" srcId="{FF05CB92-2968-4E85-95F0-AF17F7ACC4F5}" destId="{9A577A91-B3C1-413D-BC0E-756B9A983FD2}" srcOrd="6" destOrd="0" parTransId="{48EF9CCD-8DF0-4CCE-A812-90A7016D59F6}" sibTransId="{E6024D4B-B14F-479B-B12B-DDDA9FBA70AF}"/>
    <dgm:cxn modelId="{943D20B8-A8F7-4D7D-B6A3-62DB4BA36F42}" type="presParOf" srcId="{8AF4FEEA-0D06-4C7E-B6FC-8C5127C2AC95}" destId="{0921BE83-026D-428E-B9C5-F5747050D4FB}" srcOrd="0" destOrd="0" presId="urn:microsoft.com/office/officeart/2008/layout/LinedList"/>
    <dgm:cxn modelId="{5414D0A6-8F1D-4E7B-B0BE-2CFD9491A1C1}" type="presParOf" srcId="{8AF4FEEA-0D06-4C7E-B6FC-8C5127C2AC95}" destId="{8DAD6CDD-5F46-4BEB-B27B-4DBE00294C9D}" srcOrd="1" destOrd="0" presId="urn:microsoft.com/office/officeart/2008/layout/LinedList"/>
    <dgm:cxn modelId="{1E73526D-837E-45E3-9E0D-7D629D117440}" type="presParOf" srcId="{8DAD6CDD-5F46-4BEB-B27B-4DBE00294C9D}" destId="{E38DDE4A-52F4-409B-9013-F0780C798977}" srcOrd="0" destOrd="0" presId="urn:microsoft.com/office/officeart/2008/layout/LinedList"/>
    <dgm:cxn modelId="{F9A85550-BE1C-4E2F-AF63-6D31D60DD4A7}" type="presParOf" srcId="{8DAD6CDD-5F46-4BEB-B27B-4DBE00294C9D}" destId="{D21DDB1D-EC01-4C0B-A629-131636CDA9C1}" srcOrd="1" destOrd="0" presId="urn:microsoft.com/office/officeart/2008/layout/LinedList"/>
    <dgm:cxn modelId="{2EA8B081-F110-4908-A647-1E51FEDF7B06}" type="presParOf" srcId="{8AF4FEEA-0D06-4C7E-B6FC-8C5127C2AC95}" destId="{4B73BD4A-759C-4451-A92C-1BB039B0E5D9}" srcOrd="2" destOrd="0" presId="urn:microsoft.com/office/officeart/2008/layout/LinedList"/>
    <dgm:cxn modelId="{B219C6EE-407F-4580-913E-6A698995F308}" type="presParOf" srcId="{8AF4FEEA-0D06-4C7E-B6FC-8C5127C2AC95}" destId="{FEDF6988-05A3-4334-BDEC-06134DD8846A}" srcOrd="3" destOrd="0" presId="urn:microsoft.com/office/officeart/2008/layout/LinedList"/>
    <dgm:cxn modelId="{071F8C33-A60C-4BB5-97CE-6EE372574412}" type="presParOf" srcId="{FEDF6988-05A3-4334-BDEC-06134DD8846A}" destId="{65C56646-93B1-4D4C-8065-D493F943FE68}" srcOrd="0" destOrd="0" presId="urn:microsoft.com/office/officeart/2008/layout/LinedList"/>
    <dgm:cxn modelId="{2E73E014-736A-49E6-A4AE-60D281BA5C91}" type="presParOf" srcId="{FEDF6988-05A3-4334-BDEC-06134DD8846A}" destId="{6BE17EFD-3AD0-4906-A0B5-603CD844D23B}" srcOrd="1" destOrd="0" presId="urn:microsoft.com/office/officeart/2008/layout/LinedList"/>
    <dgm:cxn modelId="{412E29AB-0E87-430F-B84A-99F835CB503A}" type="presParOf" srcId="{8AF4FEEA-0D06-4C7E-B6FC-8C5127C2AC95}" destId="{F8C65551-76FE-41E3-B5C0-EF1AEA63554D}" srcOrd="4" destOrd="0" presId="urn:microsoft.com/office/officeart/2008/layout/LinedList"/>
    <dgm:cxn modelId="{6B66704E-5FCB-4AB4-8F13-C0E86398A549}" type="presParOf" srcId="{8AF4FEEA-0D06-4C7E-B6FC-8C5127C2AC95}" destId="{85437272-6AFC-4EF3-AD50-5C043B98C3EF}" srcOrd="5" destOrd="0" presId="urn:microsoft.com/office/officeart/2008/layout/LinedList"/>
    <dgm:cxn modelId="{10F8D04D-E383-460E-A2A1-37084F101CE3}" type="presParOf" srcId="{85437272-6AFC-4EF3-AD50-5C043B98C3EF}" destId="{F2C3AA47-0DE7-4DDF-BC7C-7D3728AD4768}" srcOrd="0" destOrd="0" presId="urn:microsoft.com/office/officeart/2008/layout/LinedList"/>
    <dgm:cxn modelId="{02C70CD7-72AE-4704-A178-4A7ACCDFC8D2}" type="presParOf" srcId="{85437272-6AFC-4EF3-AD50-5C043B98C3EF}" destId="{7734DCE2-2A81-4EAC-80D5-83C4C12B23AB}" srcOrd="1" destOrd="0" presId="urn:microsoft.com/office/officeart/2008/layout/LinedList"/>
    <dgm:cxn modelId="{553CC58C-7C0C-419E-A630-54F746CFD0F6}" type="presParOf" srcId="{8AF4FEEA-0D06-4C7E-B6FC-8C5127C2AC95}" destId="{0577B612-5B7E-47D4-840B-04703A7376D1}" srcOrd="6" destOrd="0" presId="urn:microsoft.com/office/officeart/2008/layout/LinedList"/>
    <dgm:cxn modelId="{89E5C4EC-E8CB-48A1-9BCC-4D15E6FFBB06}" type="presParOf" srcId="{8AF4FEEA-0D06-4C7E-B6FC-8C5127C2AC95}" destId="{5CC5D560-14C1-43BF-9ECA-48453F3983A8}" srcOrd="7" destOrd="0" presId="urn:microsoft.com/office/officeart/2008/layout/LinedList"/>
    <dgm:cxn modelId="{470440B1-7134-49AE-B402-279EF85ABFE4}" type="presParOf" srcId="{5CC5D560-14C1-43BF-9ECA-48453F3983A8}" destId="{A6A29ACA-671F-42E7-8D3D-A18F9E7963BF}" srcOrd="0" destOrd="0" presId="urn:microsoft.com/office/officeart/2008/layout/LinedList"/>
    <dgm:cxn modelId="{59B6AC16-0B49-4B85-9FBA-C3411E233FE8}" type="presParOf" srcId="{5CC5D560-14C1-43BF-9ECA-48453F3983A8}" destId="{C92C4AC8-6004-40D4-9E5C-6359F9A5ADD8}" srcOrd="1" destOrd="0" presId="urn:microsoft.com/office/officeart/2008/layout/LinedList"/>
    <dgm:cxn modelId="{2750037D-B1C2-48D8-92D5-9CC4E7E5CFA0}" type="presParOf" srcId="{8AF4FEEA-0D06-4C7E-B6FC-8C5127C2AC95}" destId="{5ECE5490-6A79-4C07-9C6A-D39B61DF69A0}" srcOrd="8" destOrd="0" presId="urn:microsoft.com/office/officeart/2008/layout/LinedList"/>
    <dgm:cxn modelId="{24A0EB58-BE1A-404A-9814-DCC3C006D818}" type="presParOf" srcId="{8AF4FEEA-0D06-4C7E-B6FC-8C5127C2AC95}" destId="{F485C814-CB18-4C2F-ACA3-0A9541E1E0E4}" srcOrd="9" destOrd="0" presId="urn:microsoft.com/office/officeart/2008/layout/LinedList"/>
    <dgm:cxn modelId="{57B78DCF-DBFF-4346-8A79-424D74C078EA}" type="presParOf" srcId="{F485C814-CB18-4C2F-ACA3-0A9541E1E0E4}" destId="{D4046B06-5B0C-48A4-BCB9-D6D7586A074C}" srcOrd="0" destOrd="0" presId="urn:microsoft.com/office/officeart/2008/layout/LinedList"/>
    <dgm:cxn modelId="{D674533F-8324-41C8-8456-4E38420CD7BD}" type="presParOf" srcId="{F485C814-CB18-4C2F-ACA3-0A9541E1E0E4}" destId="{2A2F954C-AED5-425A-9B93-806ED8CAAE23}" srcOrd="1" destOrd="0" presId="urn:microsoft.com/office/officeart/2008/layout/LinedList"/>
    <dgm:cxn modelId="{560925AF-0C11-48AD-A959-D8CAC249467E}" type="presParOf" srcId="{8AF4FEEA-0D06-4C7E-B6FC-8C5127C2AC95}" destId="{0BFF06F2-FCB4-478A-BB7D-BAB32514D56B}" srcOrd="10" destOrd="0" presId="urn:microsoft.com/office/officeart/2008/layout/LinedList"/>
    <dgm:cxn modelId="{3BB4788E-9C2E-477D-9F84-7B069046B1D5}" type="presParOf" srcId="{8AF4FEEA-0D06-4C7E-B6FC-8C5127C2AC95}" destId="{FF3B26A0-F14D-4C45-98A8-57BEA88FA51D}" srcOrd="11" destOrd="0" presId="urn:microsoft.com/office/officeart/2008/layout/LinedList"/>
    <dgm:cxn modelId="{96EFE245-0C86-4ED0-8ED7-DC96C22113F6}" type="presParOf" srcId="{FF3B26A0-F14D-4C45-98A8-57BEA88FA51D}" destId="{3DC6DF37-5A2B-43B0-AB71-A996B503FC37}" srcOrd="0" destOrd="0" presId="urn:microsoft.com/office/officeart/2008/layout/LinedList"/>
    <dgm:cxn modelId="{3C61E92B-AB67-4F70-A81E-DC6659D4F7E9}" type="presParOf" srcId="{FF3B26A0-F14D-4C45-98A8-57BEA88FA51D}" destId="{EC67050B-0FB1-41F1-AAAA-CD4A69B965BB}" srcOrd="1" destOrd="0" presId="urn:microsoft.com/office/officeart/2008/layout/LinedList"/>
    <dgm:cxn modelId="{3087C0B4-4F1E-454E-832F-EC9095340E15}" type="presParOf" srcId="{8AF4FEEA-0D06-4C7E-B6FC-8C5127C2AC95}" destId="{22541D71-E9F9-4BB4-94CD-947D3B1E747A}" srcOrd="12" destOrd="0" presId="urn:microsoft.com/office/officeart/2008/layout/LinedList"/>
    <dgm:cxn modelId="{D1253640-C523-4BB6-A715-E3041500E18C}" type="presParOf" srcId="{8AF4FEEA-0D06-4C7E-B6FC-8C5127C2AC95}" destId="{74CE08EA-07FE-45D0-B0A2-9B9F66721B3A}" srcOrd="13" destOrd="0" presId="urn:microsoft.com/office/officeart/2008/layout/LinedList"/>
    <dgm:cxn modelId="{52F542A0-FF23-4172-AB06-4827F5FCE2C2}" type="presParOf" srcId="{74CE08EA-07FE-45D0-B0A2-9B9F66721B3A}" destId="{E514DB58-7794-4EDD-90D4-C5B058A7AAE8}" srcOrd="0" destOrd="0" presId="urn:microsoft.com/office/officeart/2008/layout/LinedList"/>
    <dgm:cxn modelId="{C9ACFE5F-1886-4775-B618-6C06AF4F83DA}" type="presParOf" srcId="{74CE08EA-07FE-45D0-B0A2-9B9F66721B3A}" destId="{ADA294D7-5772-4AFA-9F1B-03337B9B046E}"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BBD980-2DA0-4515-A01E-F13D11AE6135}" type="doc">
      <dgm:prSet loTypeId="urn:microsoft.com/office/officeart/2005/8/layout/arrow3" loCatId="relationship" qsTypeId="urn:microsoft.com/office/officeart/2005/8/quickstyle/simple1" qsCatId="simple" csTypeId="urn:microsoft.com/office/officeart/2005/8/colors/colorful4" csCatId="colorful" phldr="1"/>
      <dgm:spPr/>
      <dgm:t>
        <a:bodyPr/>
        <a:lstStyle/>
        <a:p>
          <a:endParaRPr lang="es-ES"/>
        </a:p>
      </dgm:t>
    </dgm:pt>
    <dgm:pt modelId="{224D5332-ACDB-46E8-B2A6-1B10B05F0A82}">
      <dgm:prSet phldrT="[Text]"/>
      <dgm:spPr/>
      <dgm:t>
        <a:bodyPr/>
        <a:lstStyle/>
        <a:p>
          <a:r>
            <a:rPr lang="es-ES" dirty="0"/>
            <a:t>Derechos Humanos</a:t>
          </a:r>
        </a:p>
      </dgm:t>
    </dgm:pt>
    <dgm:pt modelId="{ACE36F1B-4398-4A4F-856A-E1DE25E0FC3A}" type="parTrans" cxnId="{FD5D74FC-75D0-450A-B0D8-55F46774EF94}">
      <dgm:prSet/>
      <dgm:spPr/>
      <dgm:t>
        <a:bodyPr/>
        <a:lstStyle/>
        <a:p>
          <a:endParaRPr lang="es-ES"/>
        </a:p>
      </dgm:t>
    </dgm:pt>
    <dgm:pt modelId="{BECBFDA9-2E20-4F05-8563-10A429735C55}" type="sibTrans" cxnId="{FD5D74FC-75D0-450A-B0D8-55F46774EF94}">
      <dgm:prSet/>
      <dgm:spPr/>
      <dgm:t>
        <a:bodyPr/>
        <a:lstStyle/>
        <a:p>
          <a:endParaRPr lang="es-ES"/>
        </a:p>
      </dgm:t>
    </dgm:pt>
    <dgm:pt modelId="{C5244D2E-6093-473A-BFCB-9BA2E888B688}">
      <dgm:prSet phldrT="[Text]"/>
      <dgm:spPr/>
      <dgm:t>
        <a:bodyPr/>
        <a:lstStyle/>
        <a:p>
          <a:r>
            <a:rPr lang="es-ES" dirty="0"/>
            <a:t>Protección de civiles</a:t>
          </a:r>
        </a:p>
      </dgm:t>
    </dgm:pt>
    <dgm:pt modelId="{30A9CD02-7A93-4980-86B1-A1FDA8A71EC9}" type="parTrans" cxnId="{B5F842D1-8FC3-43ED-9B72-71A2ADE2FC91}">
      <dgm:prSet/>
      <dgm:spPr/>
      <dgm:t>
        <a:bodyPr/>
        <a:lstStyle/>
        <a:p>
          <a:endParaRPr lang="es-ES"/>
        </a:p>
      </dgm:t>
    </dgm:pt>
    <dgm:pt modelId="{F4418B88-EE63-4001-AC34-9AA5AAEC7B95}" type="sibTrans" cxnId="{B5F842D1-8FC3-43ED-9B72-71A2ADE2FC91}">
      <dgm:prSet/>
      <dgm:spPr/>
      <dgm:t>
        <a:bodyPr/>
        <a:lstStyle/>
        <a:p>
          <a:endParaRPr lang="es-ES"/>
        </a:p>
      </dgm:t>
    </dgm:pt>
    <dgm:pt modelId="{5DDDFCFF-B1CB-4EA0-A12D-33A3D50F68EB}" type="pres">
      <dgm:prSet presAssocID="{43BBD980-2DA0-4515-A01E-F13D11AE6135}" presName="compositeShape" presStyleCnt="0">
        <dgm:presLayoutVars>
          <dgm:chMax val="2"/>
          <dgm:dir/>
          <dgm:resizeHandles val="exact"/>
        </dgm:presLayoutVars>
      </dgm:prSet>
      <dgm:spPr/>
      <dgm:t>
        <a:bodyPr/>
        <a:lstStyle/>
        <a:p>
          <a:endParaRPr lang="es-ES"/>
        </a:p>
      </dgm:t>
    </dgm:pt>
    <dgm:pt modelId="{9A5D2B54-C6E8-4B9E-9074-4A9F11DF05DD}" type="pres">
      <dgm:prSet presAssocID="{43BBD980-2DA0-4515-A01E-F13D11AE6135}" presName="divider" presStyleLbl="fgShp" presStyleIdx="0" presStyleCnt="1"/>
      <dgm:spPr/>
    </dgm:pt>
    <dgm:pt modelId="{331F8479-C93C-46D7-B497-90D800D4E6AC}" type="pres">
      <dgm:prSet presAssocID="{224D5332-ACDB-46E8-B2A6-1B10B05F0A82}" presName="downArrow" presStyleLbl="node1" presStyleIdx="0" presStyleCnt="2"/>
      <dgm:spPr/>
    </dgm:pt>
    <dgm:pt modelId="{A4E4823E-B176-4940-9A01-EF2A47C0B7E7}" type="pres">
      <dgm:prSet presAssocID="{224D5332-ACDB-46E8-B2A6-1B10B05F0A82}" presName="downArrowText" presStyleLbl="revTx" presStyleIdx="0" presStyleCnt="2">
        <dgm:presLayoutVars>
          <dgm:bulletEnabled val="1"/>
        </dgm:presLayoutVars>
      </dgm:prSet>
      <dgm:spPr/>
      <dgm:t>
        <a:bodyPr/>
        <a:lstStyle/>
        <a:p>
          <a:endParaRPr lang="es-ES"/>
        </a:p>
      </dgm:t>
    </dgm:pt>
    <dgm:pt modelId="{2078CB0C-97B4-4FF5-8C9D-BDF8090598F8}" type="pres">
      <dgm:prSet presAssocID="{C5244D2E-6093-473A-BFCB-9BA2E888B688}" presName="upArrow" presStyleLbl="node1" presStyleIdx="1" presStyleCnt="2"/>
      <dgm:spPr/>
    </dgm:pt>
    <dgm:pt modelId="{6C8F0F59-4758-4EE2-9C80-72399E2FB4A6}" type="pres">
      <dgm:prSet presAssocID="{C5244D2E-6093-473A-BFCB-9BA2E888B688}" presName="upArrowText" presStyleLbl="revTx" presStyleIdx="1" presStyleCnt="2">
        <dgm:presLayoutVars>
          <dgm:bulletEnabled val="1"/>
        </dgm:presLayoutVars>
      </dgm:prSet>
      <dgm:spPr/>
      <dgm:t>
        <a:bodyPr/>
        <a:lstStyle/>
        <a:p>
          <a:endParaRPr lang="es-ES"/>
        </a:p>
      </dgm:t>
    </dgm:pt>
  </dgm:ptLst>
  <dgm:cxnLst>
    <dgm:cxn modelId="{E73E9072-5757-478B-B97E-816FBD010B82}" type="presOf" srcId="{224D5332-ACDB-46E8-B2A6-1B10B05F0A82}" destId="{A4E4823E-B176-4940-9A01-EF2A47C0B7E7}" srcOrd="0" destOrd="0" presId="urn:microsoft.com/office/officeart/2005/8/layout/arrow3"/>
    <dgm:cxn modelId="{B5F842D1-8FC3-43ED-9B72-71A2ADE2FC91}" srcId="{43BBD980-2DA0-4515-A01E-F13D11AE6135}" destId="{C5244D2E-6093-473A-BFCB-9BA2E888B688}" srcOrd="1" destOrd="0" parTransId="{30A9CD02-7A93-4980-86B1-A1FDA8A71EC9}" sibTransId="{F4418B88-EE63-4001-AC34-9AA5AAEC7B95}"/>
    <dgm:cxn modelId="{344FFE5F-AB1F-45CC-A11E-F72BA95E840F}" type="presOf" srcId="{C5244D2E-6093-473A-BFCB-9BA2E888B688}" destId="{6C8F0F59-4758-4EE2-9C80-72399E2FB4A6}" srcOrd="0" destOrd="0" presId="urn:microsoft.com/office/officeart/2005/8/layout/arrow3"/>
    <dgm:cxn modelId="{FD5D74FC-75D0-450A-B0D8-55F46774EF94}" srcId="{43BBD980-2DA0-4515-A01E-F13D11AE6135}" destId="{224D5332-ACDB-46E8-B2A6-1B10B05F0A82}" srcOrd="0" destOrd="0" parTransId="{ACE36F1B-4398-4A4F-856A-E1DE25E0FC3A}" sibTransId="{BECBFDA9-2E20-4F05-8563-10A429735C55}"/>
    <dgm:cxn modelId="{D62EBFF7-E302-449E-B813-02EF3C9FEAF4}" type="presOf" srcId="{43BBD980-2DA0-4515-A01E-F13D11AE6135}" destId="{5DDDFCFF-B1CB-4EA0-A12D-33A3D50F68EB}" srcOrd="0" destOrd="0" presId="urn:microsoft.com/office/officeart/2005/8/layout/arrow3"/>
    <dgm:cxn modelId="{89E83E36-4AB6-4536-A5D7-29AEE6009A64}" type="presParOf" srcId="{5DDDFCFF-B1CB-4EA0-A12D-33A3D50F68EB}" destId="{9A5D2B54-C6E8-4B9E-9074-4A9F11DF05DD}" srcOrd="0" destOrd="0" presId="urn:microsoft.com/office/officeart/2005/8/layout/arrow3"/>
    <dgm:cxn modelId="{A9F9082C-1BA2-4D9D-B6B6-2CECAC47300A}" type="presParOf" srcId="{5DDDFCFF-B1CB-4EA0-A12D-33A3D50F68EB}" destId="{331F8479-C93C-46D7-B497-90D800D4E6AC}" srcOrd="1" destOrd="0" presId="urn:microsoft.com/office/officeart/2005/8/layout/arrow3"/>
    <dgm:cxn modelId="{865C7DCA-D8A1-46DB-A9BF-BE7B0467A057}" type="presParOf" srcId="{5DDDFCFF-B1CB-4EA0-A12D-33A3D50F68EB}" destId="{A4E4823E-B176-4940-9A01-EF2A47C0B7E7}" srcOrd="2" destOrd="0" presId="urn:microsoft.com/office/officeart/2005/8/layout/arrow3"/>
    <dgm:cxn modelId="{B603F03F-C5BB-4479-99F8-9F78AC6DF4C2}" type="presParOf" srcId="{5DDDFCFF-B1CB-4EA0-A12D-33A3D50F68EB}" destId="{2078CB0C-97B4-4FF5-8C9D-BDF8090598F8}" srcOrd="3" destOrd="0" presId="urn:microsoft.com/office/officeart/2005/8/layout/arrow3"/>
    <dgm:cxn modelId="{02A28D48-5FEC-4193-99D3-C07FBBE39908}" type="presParOf" srcId="{5DDDFCFF-B1CB-4EA0-A12D-33A3D50F68EB}" destId="{6C8F0F59-4758-4EE2-9C80-72399E2FB4A6}" srcOrd="4" destOrd="0" presId="urn:microsoft.com/office/officeart/2005/8/layout/arrow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927C78-1A41-4172-A09B-3FF7FA607C7D}"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48ACAC5-9037-49F9-A081-79860245AF41}">
      <dgm:prSet/>
      <dgm:spPr/>
      <dgm:t>
        <a:bodyPr/>
        <a:lstStyle/>
        <a:p>
          <a:r>
            <a:rPr lang="es-ES" b="1" i="1"/>
            <a:t>Violencia sexual derivada del conflicto.</a:t>
          </a:r>
          <a:endParaRPr lang="en-US"/>
        </a:p>
      </dgm:t>
    </dgm:pt>
    <dgm:pt modelId="{35F9DBDE-0523-4F98-927D-4CEF25E91240}" type="parTrans" cxnId="{FF28A5CA-FB68-4838-815C-0CD037A36C3A}">
      <dgm:prSet/>
      <dgm:spPr/>
      <dgm:t>
        <a:bodyPr/>
        <a:lstStyle/>
        <a:p>
          <a:endParaRPr lang="en-US"/>
        </a:p>
      </dgm:t>
    </dgm:pt>
    <dgm:pt modelId="{AFA01BFE-7AAC-459D-8BA1-0E0542D3A715}" type="sibTrans" cxnId="{FF28A5CA-FB68-4838-815C-0CD037A36C3A}">
      <dgm:prSet/>
      <dgm:spPr/>
      <dgm:t>
        <a:bodyPr/>
        <a:lstStyle/>
        <a:p>
          <a:endParaRPr lang="en-US"/>
        </a:p>
      </dgm:t>
    </dgm:pt>
    <dgm:pt modelId="{9147F028-8D4B-46BA-801B-0A8D963D0CB1}">
      <dgm:prSet/>
      <dgm:spPr/>
      <dgm:t>
        <a:bodyPr/>
        <a:lstStyle/>
        <a:p>
          <a:r>
            <a:rPr lang="es-ES"/>
            <a:t>Este enfoque impide realizar actuaciones más enfocadas a la prevención/construcción de la paz inclusiva. </a:t>
          </a:r>
          <a:endParaRPr lang="en-US"/>
        </a:p>
      </dgm:t>
    </dgm:pt>
    <dgm:pt modelId="{9522B436-562D-4503-9AB6-F5993DDA8F13}" type="parTrans" cxnId="{C0A42FE9-D1C6-45A8-A485-50A956222747}">
      <dgm:prSet/>
      <dgm:spPr/>
      <dgm:t>
        <a:bodyPr/>
        <a:lstStyle/>
        <a:p>
          <a:endParaRPr lang="en-US"/>
        </a:p>
      </dgm:t>
    </dgm:pt>
    <dgm:pt modelId="{A0875525-34B1-4C89-9F8C-B69327E5F820}" type="sibTrans" cxnId="{C0A42FE9-D1C6-45A8-A485-50A956222747}">
      <dgm:prSet/>
      <dgm:spPr/>
      <dgm:t>
        <a:bodyPr/>
        <a:lstStyle/>
        <a:p>
          <a:endParaRPr lang="en-US"/>
        </a:p>
      </dgm:t>
    </dgm:pt>
    <dgm:pt modelId="{0FBEB313-FAFF-4D3B-BC97-5F9DB312C90A}">
      <dgm:prSet/>
      <dgm:spPr/>
      <dgm:t>
        <a:bodyPr/>
        <a:lstStyle/>
        <a:p>
          <a:r>
            <a:rPr lang="es-ES"/>
            <a:t>Impunidad no se soluciona. Tribunal Híbrido de Sudán del Sur, aún no se ha puesto en marcha. El gobierno ha aprobado su creación, pero la Unión Africana ha de impulsarlo.</a:t>
          </a:r>
          <a:endParaRPr lang="en-US"/>
        </a:p>
      </dgm:t>
    </dgm:pt>
    <dgm:pt modelId="{403F92EB-0BA2-4F43-8BA7-928AEAC64D9D}" type="parTrans" cxnId="{CFB2AC06-ED17-4063-BF52-70BFE5D94485}">
      <dgm:prSet/>
      <dgm:spPr/>
      <dgm:t>
        <a:bodyPr/>
        <a:lstStyle/>
        <a:p>
          <a:endParaRPr lang="en-US"/>
        </a:p>
      </dgm:t>
    </dgm:pt>
    <dgm:pt modelId="{11685E4A-DDBD-404B-AC80-E80E9E9C3B8B}" type="sibTrans" cxnId="{CFB2AC06-ED17-4063-BF52-70BFE5D94485}">
      <dgm:prSet/>
      <dgm:spPr/>
      <dgm:t>
        <a:bodyPr/>
        <a:lstStyle/>
        <a:p>
          <a:endParaRPr lang="en-US"/>
        </a:p>
      </dgm:t>
    </dgm:pt>
    <dgm:pt modelId="{210B4C64-0A16-46C5-9B40-2984054C7A4C}" type="pres">
      <dgm:prSet presAssocID="{EF927C78-1A41-4172-A09B-3FF7FA607C7D}" presName="vert0" presStyleCnt="0">
        <dgm:presLayoutVars>
          <dgm:dir/>
          <dgm:animOne val="branch"/>
          <dgm:animLvl val="lvl"/>
        </dgm:presLayoutVars>
      </dgm:prSet>
      <dgm:spPr/>
      <dgm:t>
        <a:bodyPr/>
        <a:lstStyle/>
        <a:p>
          <a:endParaRPr lang="es-ES"/>
        </a:p>
      </dgm:t>
    </dgm:pt>
    <dgm:pt modelId="{99F29ABA-0EDB-4238-9A3A-9430AFE2D9D7}" type="pres">
      <dgm:prSet presAssocID="{C48ACAC5-9037-49F9-A081-79860245AF41}" presName="thickLine" presStyleLbl="alignNode1" presStyleIdx="0" presStyleCnt="3"/>
      <dgm:spPr/>
    </dgm:pt>
    <dgm:pt modelId="{9A25354F-E4FD-4D86-BF51-A437306C2974}" type="pres">
      <dgm:prSet presAssocID="{C48ACAC5-9037-49F9-A081-79860245AF41}" presName="horz1" presStyleCnt="0"/>
      <dgm:spPr/>
    </dgm:pt>
    <dgm:pt modelId="{9569A351-75CB-400B-A355-5871FA6D3F2C}" type="pres">
      <dgm:prSet presAssocID="{C48ACAC5-9037-49F9-A081-79860245AF41}" presName="tx1" presStyleLbl="revTx" presStyleIdx="0" presStyleCnt="3"/>
      <dgm:spPr/>
      <dgm:t>
        <a:bodyPr/>
        <a:lstStyle/>
        <a:p>
          <a:endParaRPr lang="es-ES"/>
        </a:p>
      </dgm:t>
    </dgm:pt>
    <dgm:pt modelId="{A556182B-8D4A-40B1-B607-8BD1069B7EFB}" type="pres">
      <dgm:prSet presAssocID="{C48ACAC5-9037-49F9-A081-79860245AF41}" presName="vert1" presStyleCnt="0"/>
      <dgm:spPr/>
    </dgm:pt>
    <dgm:pt modelId="{A1AE6233-8F22-4A5A-8841-096EC5EFB325}" type="pres">
      <dgm:prSet presAssocID="{9147F028-8D4B-46BA-801B-0A8D963D0CB1}" presName="thickLine" presStyleLbl="alignNode1" presStyleIdx="1" presStyleCnt="3"/>
      <dgm:spPr/>
    </dgm:pt>
    <dgm:pt modelId="{531C8750-6E0E-4253-9D3F-F1C0B219D599}" type="pres">
      <dgm:prSet presAssocID="{9147F028-8D4B-46BA-801B-0A8D963D0CB1}" presName="horz1" presStyleCnt="0"/>
      <dgm:spPr/>
    </dgm:pt>
    <dgm:pt modelId="{CE112015-5365-4A1D-AB4E-F6F73118154D}" type="pres">
      <dgm:prSet presAssocID="{9147F028-8D4B-46BA-801B-0A8D963D0CB1}" presName="tx1" presStyleLbl="revTx" presStyleIdx="1" presStyleCnt="3"/>
      <dgm:spPr/>
      <dgm:t>
        <a:bodyPr/>
        <a:lstStyle/>
        <a:p>
          <a:endParaRPr lang="es-ES"/>
        </a:p>
      </dgm:t>
    </dgm:pt>
    <dgm:pt modelId="{EFFA22E2-24E3-4DDA-9C21-E02BFABA2DE2}" type="pres">
      <dgm:prSet presAssocID="{9147F028-8D4B-46BA-801B-0A8D963D0CB1}" presName="vert1" presStyleCnt="0"/>
      <dgm:spPr/>
    </dgm:pt>
    <dgm:pt modelId="{F13223DE-2825-4C9B-BB09-3257F24ADC6B}" type="pres">
      <dgm:prSet presAssocID="{0FBEB313-FAFF-4D3B-BC97-5F9DB312C90A}" presName="thickLine" presStyleLbl="alignNode1" presStyleIdx="2" presStyleCnt="3"/>
      <dgm:spPr/>
    </dgm:pt>
    <dgm:pt modelId="{9BB69AEF-CA56-4860-AF0E-AF304238713A}" type="pres">
      <dgm:prSet presAssocID="{0FBEB313-FAFF-4D3B-BC97-5F9DB312C90A}" presName="horz1" presStyleCnt="0"/>
      <dgm:spPr/>
    </dgm:pt>
    <dgm:pt modelId="{4C3DA724-AF50-4047-BF9C-AD5E67CDD7F4}" type="pres">
      <dgm:prSet presAssocID="{0FBEB313-FAFF-4D3B-BC97-5F9DB312C90A}" presName="tx1" presStyleLbl="revTx" presStyleIdx="2" presStyleCnt="3"/>
      <dgm:spPr/>
      <dgm:t>
        <a:bodyPr/>
        <a:lstStyle/>
        <a:p>
          <a:endParaRPr lang="es-ES"/>
        </a:p>
      </dgm:t>
    </dgm:pt>
    <dgm:pt modelId="{047F2740-FE76-4D25-9D08-9F111DE99366}" type="pres">
      <dgm:prSet presAssocID="{0FBEB313-FAFF-4D3B-BC97-5F9DB312C90A}" presName="vert1" presStyleCnt="0"/>
      <dgm:spPr/>
    </dgm:pt>
  </dgm:ptLst>
  <dgm:cxnLst>
    <dgm:cxn modelId="{58F0F5E4-972C-451C-9797-4AC05F65C856}" type="presOf" srcId="{0FBEB313-FAFF-4D3B-BC97-5F9DB312C90A}" destId="{4C3DA724-AF50-4047-BF9C-AD5E67CDD7F4}" srcOrd="0" destOrd="0" presId="urn:microsoft.com/office/officeart/2008/layout/LinedList"/>
    <dgm:cxn modelId="{FF28A5CA-FB68-4838-815C-0CD037A36C3A}" srcId="{EF927C78-1A41-4172-A09B-3FF7FA607C7D}" destId="{C48ACAC5-9037-49F9-A081-79860245AF41}" srcOrd="0" destOrd="0" parTransId="{35F9DBDE-0523-4F98-927D-4CEF25E91240}" sibTransId="{AFA01BFE-7AAC-459D-8BA1-0E0542D3A715}"/>
    <dgm:cxn modelId="{CFB2AC06-ED17-4063-BF52-70BFE5D94485}" srcId="{EF927C78-1A41-4172-A09B-3FF7FA607C7D}" destId="{0FBEB313-FAFF-4D3B-BC97-5F9DB312C90A}" srcOrd="2" destOrd="0" parTransId="{403F92EB-0BA2-4F43-8BA7-928AEAC64D9D}" sibTransId="{11685E4A-DDBD-404B-AC80-E80E9E9C3B8B}"/>
    <dgm:cxn modelId="{9446CE55-CBEC-4702-A5AC-289F09652146}" type="presOf" srcId="{EF927C78-1A41-4172-A09B-3FF7FA607C7D}" destId="{210B4C64-0A16-46C5-9B40-2984054C7A4C}" srcOrd="0" destOrd="0" presId="urn:microsoft.com/office/officeart/2008/layout/LinedList"/>
    <dgm:cxn modelId="{77881CBC-DD98-490E-8992-9FCEE3E97E1C}" type="presOf" srcId="{C48ACAC5-9037-49F9-A081-79860245AF41}" destId="{9569A351-75CB-400B-A355-5871FA6D3F2C}" srcOrd="0" destOrd="0" presId="urn:microsoft.com/office/officeart/2008/layout/LinedList"/>
    <dgm:cxn modelId="{C0A42FE9-D1C6-45A8-A485-50A956222747}" srcId="{EF927C78-1A41-4172-A09B-3FF7FA607C7D}" destId="{9147F028-8D4B-46BA-801B-0A8D963D0CB1}" srcOrd="1" destOrd="0" parTransId="{9522B436-562D-4503-9AB6-F5993DDA8F13}" sibTransId="{A0875525-34B1-4C89-9F8C-B69327E5F820}"/>
    <dgm:cxn modelId="{EDBE1E4F-A03E-449E-9663-3DBF851F2543}" type="presOf" srcId="{9147F028-8D4B-46BA-801B-0A8D963D0CB1}" destId="{CE112015-5365-4A1D-AB4E-F6F73118154D}" srcOrd="0" destOrd="0" presId="urn:microsoft.com/office/officeart/2008/layout/LinedList"/>
    <dgm:cxn modelId="{7B83DB25-E2C2-4C0B-92BD-AA62CEF7E2F2}" type="presParOf" srcId="{210B4C64-0A16-46C5-9B40-2984054C7A4C}" destId="{99F29ABA-0EDB-4238-9A3A-9430AFE2D9D7}" srcOrd="0" destOrd="0" presId="urn:microsoft.com/office/officeart/2008/layout/LinedList"/>
    <dgm:cxn modelId="{20865CBB-9A2D-4E80-AC64-8AE2BE7A495C}" type="presParOf" srcId="{210B4C64-0A16-46C5-9B40-2984054C7A4C}" destId="{9A25354F-E4FD-4D86-BF51-A437306C2974}" srcOrd="1" destOrd="0" presId="urn:microsoft.com/office/officeart/2008/layout/LinedList"/>
    <dgm:cxn modelId="{F0822144-0493-48B6-9738-180C5A96841A}" type="presParOf" srcId="{9A25354F-E4FD-4D86-BF51-A437306C2974}" destId="{9569A351-75CB-400B-A355-5871FA6D3F2C}" srcOrd="0" destOrd="0" presId="urn:microsoft.com/office/officeart/2008/layout/LinedList"/>
    <dgm:cxn modelId="{B12BFC38-9EB5-49CD-9F2E-5F5494747DA4}" type="presParOf" srcId="{9A25354F-E4FD-4D86-BF51-A437306C2974}" destId="{A556182B-8D4A-40B1-B607-8BD1069B7EFB}" srcOrd="1" destOrd="0" presId="urn:microsoft.com/office/officeart/2008/layout/LinedList"/>
    <dgm:cxn modelId="{5C308827-D2C0-4151-A64E-1C5C99EEBAC7}" type="presParOf" srcId="{210B4C64-0A16-46C5-9B40-2984054C7A4C}" destId="{A1AE6233-8F22-4A5A-8841-096EC5EFB325}" srcOrd="2" destOrd="0" presId="urn:microsoft.com/office/officeart/2008/layout/LinedList"/>
    <dgm:cxn modelId="{C20A2147-087D-498D-B042-8C95D60024BE}" type="presParOf" srcId="{210B4C64-0A16-46C5-9B40-2984054C7A4C}" destId="{531C8750-6E0E-4253-9D3F-F1C0B219D599}" srcOrd="3" destOrd="0" presId="urn:microsoft.com/office/officeart/2008/layout/LinedList"/>
    <dgm:cxn modelId="{90F9307F-A19C-4CFB-B496-94ACBEDC9DE9}" type="presParOf" srcId="{531C8750-6E0E-4253-9D3F-F1C0B219D599}" destId="{CE112015-5365-4A1D-AB4E-F6F73118154D}" srcOrd="0" destOrd="0" presId="urn:microsoft.com/office/officeart/2008/layout/LinedList"/>
    <dgm:cxn modelId="{20B72B7E-9DC8-46F2-8FCE-BBEFFB797D4A}" type="presParOf" srcId="{531C8750-6E0E-4253-9D3F-F1C0B219D599}" destId="{EFFA22E2-24E3-4DDA-9C21-E02BFABA2DE2}" srcOrd="1" destOrd="0" presId="urn:microsoft.com/office/officeart/2008/layout/LinedList"/>
    <dgm:cxn modelId="{58565649-F389-466F-9CD2-B6279D2F74E6}" type="presParOf" srcId="{210B4C64-0A16-46C5-9B40-2984054C7A4C}" destId="{F13223DE-2825-4C9B-BB09-3257F24ADC6B}" srcOrd="4" destOrd="0" presId="urn:microsoft.com/office/officeart/2008/layout/LinedList"/>
    <dgm:cxn modelId="{B8FD6B98-B3A6-4B2C-AC9A-374AEAE0C992}" type="presParOf" srcId="{210B4C64-0A16-46C5-9B40-2984054C7A4C}" destId="{9BB69AEF-CA56-4860-AF0E-AF304238713A}" srcOrd="5" destOrd="0" presId="urn:microsoft.com/office/officeart/2008/layout/LinedList"/>
    <dgm:cxn modelId="{F938E6D7-C4F7-4BC1-85EB-05893D071304}" type="presParOf" srcId="{9BB69AEF-CA56-4860-AF0E-AF304238713A}" destId="{4C3DA724-AF50-4047-BF9C-AD5E67CDD7F4}" srcOrd="0" destOrd="0" presId="urn:microsoft.com/office/officeart/2008/layout/LinedList"/>
    <dgm:cxn modelId="{55A67855-4549-49DD-9CCF-9EE39610F885}" type="presParOf" srcId="{9BB69AEF-CA56-4860-AF0E-AF304238713A}" destId="{047F2740-FE76-4D25-9D08-9F111DE99366}"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C52F64-6987-498A-BC44-3F8531F902D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EBE9F54-E254-46F1-A024-8C0FC9F5D15E}">
      <dgm:prSet/>
      <dgm:spPr/>
      <dgm:t>
        <a:bodyPr/>
        <a:lstStyle/>
        <a:p>
          <a:r>
            <a:rPr lang="es-ES"/>
            <a:t>Exigencia al SG de incluir en sus informes violencia sexual derivada del conflicto</a:t>
          </a:r>
          <a:endParaRPr lang="en-US"/>
        </a:p>
      </dgm:t>
    </dgm:pt>
    <dgm:pt modelId="{821BA690-1A16-49B5-AA9C-DB11E845B946}" type="parTrans" cxnId="{F5427E21-61DA-4CEC-BCBB-877C29BD4A44}">
      <dgm:prSet/>
      <dgm:spPr/>
      <dgm:t>
        <a:bodyPr/>
        <a:lstStyle/>
        <a:p>
          <a:endParaRPr lang="en-US"/>
        </a:p>
      </dgm:t>
    </dgm:pt>
    <dgm:pt modelId="{83381AFD-99AF-441A-A331-3D0336AF0E6E}" type="sibTrans" cxnId="{F5427E21-61DA-4CEC-BCBB-877C29BD4A44}">
      <dgm:prSet/>
      <dgm:spPr/>
      <dgm:t>
        <a:bodyPr/>
        <a:lstStyle/>
        <a:p>
          <a:endParaRPr lang="en-US"/>
        </a:p>
      </dgm:t>
    </dgm:pt>
    <dgm:pt modelId="{E1501414-1989-4118-9BF7-19E62D2A628E}">
      <dgm:prSet/>
      <dgm:spPr/>
      <dgm:t>
        <a:bodyPr/>
        <a:lstStyle/>
        <a:p>
          <a:r>
            <a:rPr lang="es-ES"/>
            <a:t>La colaboración con el OHCHR de las Naciones Unidas y con la Representante Especial del Secretario General sobre la Violencia Sexual. Sinergias en el sistema</a:t>
          </a:r>
          <a:endParaRPr lang="en-US"/>
        </a:p>
      </dgm:t>
    </dgm:pt>
    <dgm:pt modelId="{EA0DB1C5-312C-41E5-8CE5-87DFFCAD6AB2}" type="parTrans" cxnId="{4F873FC6-11CB-405A-A833-865D20CC422D}">
      <dgm:prSet/>
      <dgm:spPr/>
      <dgm:t>
        <a:bodyPr/>
        <a:lstStyle/>
        <a:p>
          <a:endParaRPr lang="en-US"/>
        </a:p>
      </dgm:t>
    </dgm:pt>
    <dgm:pt modelId="{91C9DBF5-6882-44FD-B6B6-BFC6362E67A5}" type="sibTrans" cxnId="{4F873FC6-11CB-405A-A833-865D20CC422D}">
      <dgm:prSet/>
      <dgm:spPr/>
      <dgm:t>
        <a:bodyPr/>
        <a:lstStyle/>
        <a:p>
          <a:endParaRPr lang="en-US"/>
        </a:p>
      </dgm:t>
    </dgm:pt>
    <dgm:pt modelId="{67ED49CF-E3C7-4700-A6AD-2D9C4FA3D362}" type="pres">
      <dgm:prSet presAssocID="{7CC52F64-6987-498A-BC44-3F8531F902D3}" presName="linear" presStyleCnt="0">
        <dgm:presLayoutVars>
          <dgm:animLvl val="lvl"/>
          <dgm:resizeHandles val="exact"/>
        </dgm:presLayoutVars>
      </dgm:prSet>
      <dgm:spPr/>
      <dgm:t>
        <a:bodyPr/>
        <a:lstStyle/>
        <a:p>
          <a:endParaRPr lang="es-ES"/>
        </a:p>
      </dgm:t>
    </dgm:pt>
    <dgm:pt modelId="{06770DDA-83F3-49AC-93CE-0851ABF52D2B}" type="pres">
      <dgm:prSet presAssocID="{4EBE9F54-E254-46F1-A024-8C0FC9F5D15E}" presName="parentText" presStyleLbl="node1" presStyleIdx="0" presStyleCnt="2">
        <dgm:presLayoutVars>
          <dgm:chMax val="0"/>
          <dgm:bulletEnabled val="1"/>
        </dgm:presLayoutVars>
      </dgm:prSet>
      <dgm:spPr/>
      <dgm:t>
        <a:bodyPr/>
        <a:lstStyle/>
        <a:p>
          <a:endParaRPr lang="es-ES"/>
        </a:p>
      </dgm:t>
    </dgm:pt>
    <dgm:pt modelId="{C675C842-88C7-4C5A-B648-91B395147832}" type="pres">
      <dgm:prSet presAssocID="{83381AFD-99AF-441A-A331-3D0336AF0E6E}" presName="spacer" presStyleCnt="0"/>
      <dgm:spPr/>
    </dgm:pt>
    <dgm:pt modelId="{F1584F30-7A48-4459-A00A-166E925338CA}" type="pres">
      <dgm:prSet presAssocID="{E1501414-1989-4118-9BF7-19E62D2A628E}" presName="parentText" presStyleLbl="node1" presStyleIdx="1" presStyleCnt="2">
        <dgm:presLayoutVars>
          <dgm:chMax val="0"/>
          <dgm:bulletEnabled val="1"/>
        </dgm:presLayoutVars>
      </dgm:prSet>
      <dgm:spPr/>
      <dgm:t>
        <a:bodyPr/>
        <a:lstStyle/>
        <a:p>
          <a:endParaRPr lang="es-ES"/>
        </a:p>
      </dgm:t>
    </dgm:pt>
  </dgm:ptLst>
  <dgm:cxnLst>
    <dgm:cxn modelId="{4F873FC6-11CB-405A-A833-865D20CC422D}" srcId="{7CC52F64-6987-498A-BC44-3F8531F902D3}" destId="{E1501414-1989-4118-9BF7-19E62D2A628E}" srcOrd="1" destOrd="0" parTransId="{EA0DB1C5-312C-41E5-8CE5-87DFFCAD6AB2}" sibTransId="{91C9DBF5-6882-44FD-B6B6-BFC6362E67A5}"/>
    <dgm:cxn modelId="{B24BFE48-6F4A-452E-BE41-3E5A21E755FD}" type="presOf" srcId="{7CC52F64-6987-498A-BC44-3F8531F902D3}" destId="{67ED49CF-E3C7-4700-A6AD-2D9C4FA3D362}" srcOrd="0" destOrd="0" presId="urn:microsoft.com/office/officeart/2005/8/layout/vList2"/>
    <dgm:cxn modelId="{76F0A7F2-5214-4D94-B12B-7B4734A49677}" type="presOf" srcId="{E1501414-1989-4118-9BF7-19E62D2A628E}" destId="{F1584F30-7A48-4459-A00A-166E925338CA}" srcOrd="0" destOrd="0" presId="urn:microsoft.com/office/officeart/2005/8/layout/vList2"/>
    <dgm:cxn modelId="{F5427E21-61DA-4CEC-BCBB-877C29BD4A44}" srcId="{7CC52F64-6987-498A-BC44-3F8531F902D3}" destId="{4EBE9F54-E254-46F1-A024-8C0FC9F5D15E}" srcOrd="0" destOrd="0" parTransId="{821BA690-1A16-49B5-AA9C-DB11E845B946}" sibTransId="{83381AFD-99AF-441A-A331-3D0336AF0E6E}"/>
    <dgm:cxn modelId="{68E3B9D5-8C61-43DC-B24D-ACE8DEEFC146}" type="presOf" srcId="{4EBE9F54-E254-46F1-A024-8C0FC9F5D15E}" destId="{06770DDA-83F3-49AC-93CE-0851ABF52D2B}" srcOrd="0" destOrd="0" presId="urn:microsoft.com/office/officeart/2005/8/layout/vList2"/>
    <dgm:cxn modelId="{C1BD7F8A-D262-4572-A143-8DF22FDBA129}" type="presParOf" srcId="{67ED49CF-E3C7-4700-A6AD-2D9C4FA3D362}" destId="{06770DDA-83F3-49AC-93CE-0851ABF52D2B}" srcOrd="0" destOrd="0" presId="urn:microsoft.com/office/officeart/2005/8/layout/vList2"/>
    <dgm:cxn modelId="{7926794B-0897-4699-BE57-FAA58F3C854F}" type="presParOf" srcId="{67ED49CF-E3C7-4700-A6AD-2D9C4FA3D362}" destId="{C675C842-88C7-4C5A-B648-91B395147832}" srcOrd="1" destOrd="0" presId="urn:microsoft.com/office/officeart/2005/8/layout/vList2"/>
    <dgm:cxn modelId="{1F5E880E-9867-4670-A5E2-B190DE798C5C}" type="presParOf" srcId="{67ED49CF-E3C7-4700-A6AD-2D9C4FA3D362}" destId="{F1584F30-7A48-4459-A00A-166E925338CA}"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4F2F4C-13EF-4253-9D67-9E9C5C89A242}">
      <dsp:nvSpPr>
        <dsp:cNvPr id="0" name=""/>
        <dsp:cNvSpPr/>
      </dsp:nvSpPr>
      <dsp:spPr>
        <a:xfrm>
          <a:off x="0" y="2626263"/>
          <a:ext cx="2628900" cy="172311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70688" rIns="186967" bIns="170688" numCol="1" spcCol="1270" anchor="ctr" anchorCtr="0">
          <a:noAutofit/>
        </a:bodyPr>
        <a:lstStyle/>
        <a:p>
          <a:pPr lvl="0" algn="ctr" defTabSz="1066800">
            <a:lnSpc>
              <a:spcPct val="90000"/>
            </a:lnSpc>
            <a:spcBef>
              <a:spcPct val="0"/>
            </a:spcBef>
            <a:spcAft>
              <a:spcPct val="35000"/>
            </a:spcAft>
          </a:pPr>
          <a:r>
            <a:rPr lang="es-ES" sz="2400" kern="1200" dirty="0"/>
            <a:t>Kosovo y Sudán del Sur: haciendo concretos los mandatos</a:t>
          </a:r>
        </a:p>
      </dsp:txBody>
      <dsp:txXfrm>
        <a:off x="0" y="2626263"/>
        <a:ext cx="2628900" cy="1723112"/>
      </dsp:txXfrm>
    </dsp:sp>
    <dsp:sp modelId="{A99BC71A-ACCE-45FC-9473-E7340172CAB9}">
      <dsp:nvSpPr>
        <dsp:cNvPr id="0" name=""/>
        <dsp:cNvSpPr/>
      </dsp:nvSpPr>
      <dsp:spPr>
        <a:xfrm>
          <a:off x="2628900" y="2626263"/>
          <a:ext cx="7886700" cy="172311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304800" rIns="159980" bIns="304800" numCol="1" spcCol="1270" anchor="ctr" anchorCtr="0">
          <a:noAutofit/>
        </a:bodyPr>
        <a:lstStyle/>
        <a:p>
          <a:pPr lvl="0" algn="l" defTabSz="1066800">
            <a:lnSpc>
              <a:spcPct val="90000"/>
            </a:lnSpc>
            <a:spcBef>
              <a:spcPct val="0"/>
            </a:spcBef>
            <a:spcAft>
              <a:spcPct val="35000"/>
            </a:spcAft>
          </a:pPr>
          <a:r>
            <a:rPr lang="es-ES" sz="2400" kern="1200" dirty="0"/>
            <a:t>Kosovo: un mandato sin referencias a las cuestiones de género.</a:t>
          </a:r>
        </a:p>
        <a:p>
          <a:pPr lvl="0" algn="l" defTabSz="1066800">
            <a:lnSpc>
              <a:spcPct val="90000"/>
            </a:lnSpc>
            <a:spcBef>
              <a:spcPct val="0"/>
            </a:spcBef>
            <a:spcAft>
              <a:spcPct val="35000"/>
            </a:spcAft>
          </a:pPr>
          <a:r>
            <a:rPr lang="es-ES" sz="2400" kern="1200" dirty="0"/>
            <a:t>Sudán del Sur: un mandato “extenso”.</a:t>
          </a:r>
        </a:p>
      </dsp:txBody>
      <dsp:txXfrm>
        <a:off x="2628900" y="2626263"/>
        <a:ext cx="7886700" cy="1723112"/>
      </dsp:txXfrm>
    </dsp:sp>
    <dsp:sp modelId="{DA7773CE-1DCF-45C2-8179-7B60DE7D8312}">
      <dsp:nvSpPr>
        <dsp:cNvPr id="0" name=""/>
        <dsp:cNvSpPr/>
      </dsp:nvSpPr>
      <dsp:spPr>
        <a:xfrm rot="10800000">
          <a:off x="0" y="1962"/>
          <a:ext cx="2628900" cy="2650147"/>
        </a:xfrm>
        <a:prstGeom prst="upArrowCallout">
          <a:avLst>
            <a:gd name="adj1" fmla="val 5000"/>
            <a:gd name="adj2" fmla="val 10000"/>
            <a:gd name="adj3" fmla="val 15000"/>
            <a:gd name="adj4" fmla="val 64977"/>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70688" rIns="186967" bIns="170688" numCol="1" spcCol="1270" anchor="ctr" anchorCtr="0">
          <a:noAutofit/>
        </a:bodyPr>
        <a:lstStyle/>
        <a:p>
          <a:pPr lvl="0" algn="ctr" defTabSz="1066800">
            <a:lnSpc>
              <a:spcPct val="90000"/>
            </a:lnSpc>
            <a:spcBef>
              <a:spcPct val="0"/>
            </a:spcBef>
            <a:spcAft>
              <a:spcPct val="35000"/>
            </a:spcAft>
          </a:pPr>
          <a:r>
            <a:rPr lang="es-ES" sz="2400" kern="1200" dirty="0"/>
            <a:t>La</a:t>
          </a:r>
          <a:r>
            <a:rPr lang="es-ES" sz="2400" kern="1200" baseline="0" dirty="0"/>
            <a:t> base operacional: dos preguntas</a:t>
          </a:r>
          <a:endParaRPr lang="es-ES" sz="2400" kern="1200" dirty="0"/>
        </a:p>
      </dsp:txBody>
      <dsp:txXfrm>
        <a:off x="0" y="1962"/>
        <a:ext cx="2628900" cy="1722595"/>
      </dsp:txXfrm>
    </dsp:sp>
    <dsp:sp modelId="{244209BA-68C7-42A0-BE78-9CC0A3E9252C}">
      <dsp:nvSpPr>
        <dsp:cNvPr id="0" name=""/>
        <dsp:cNvSpPr/>
      </dsp:nvSpPr>
      <dsp:spPr>
        <a:xfrm>
          <a:off x="2628900" y="1962"/>
          <a:ext cx="7886700" cy="1722595"/>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304800" rIns="159980" bIns="304800" numCol="1" spcCol="1270" anchor="ctr" anchorCtr="0">
          <a:noAutofit/>
        </a:bodyPr>
        <a:lstStyle/>
        <a:p>
          <a:pPr lvl="0" algn="l" defTabSz="1066800">
            <a:lnSpc>
              <a:spcPct val="90000"/>
            </a:lnSpc>
            <a:spcBef>
              <a:spcPct val="0"/>
            </a:spcBef>
            <a:spcAft>
              <a:spcPct val="35000"/>
            </a:spcAft>
          </a:pPr>
          <a:r>
            <a:rPr lang="es-ES" sz="2400" kern="1200" dirty="0"/>
            <a:t>¿Hay un vínculo jurídico entre los Derechos Humanos y el género?</a:t>
          </a:r>
        </a:p>
        <a:p>
          <a:pPr lvl="0" algn="l" defTabSz="1066800">
            <a:lnSpc>
              <a:spcPct val="90000"/>
            </a:lnSpc>
            <a:spcBef>
              <a:spcPct val="0"/>
            </a:spcBef>
            <a:spcAft>
              <a:spcPct val="35000"/>
            </a:spcAft>
          </a:pPr>
          <a:r>
            <a:rPr lang="es-ES" sz="2400" kern="1200" dirty="0"/>
            <a:t>¿Se han incluido siempre los derechos humanos y los asuntos de género en los mandatos de las operaciones de mantenimiento de la paz? </a:t>
          </a:r>
        </a:p>
      </dsp:txBody>
      <dsp:txXfrm>
        <a:off x="2628900" y="1962"/>
        <a:ext cx="7886700" cy="172259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6F4E48-8E76-48DA-A1DF-A9E9E913B65C}">
      <dsp:nvSpPr>
        <dsp:cNvPr id="0" name=""/>
        <dsp:cNvSpPr/>
      </dsp:nvSpPr>
      <dsp:spPr>
        <a:xfrm>
          <a:off x="0" y="0"/>
          <a:ext cx="9288654" cy="18867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S" sz="5000" kern="1200" dirty="0"/>
            <a:t>Operaciones finalizadas</a:t>
          </a:r>
        </a:p>
      </dsp:txBody>
      <dsp:txXfrm>
        <a:off x="0" y="0"/>
        <a:ext cx="7449061" cy="1886762"/>
      </dsp:txXfrm>
    </dsp:sp>
    <dsp:sp modelId="{3A06A013-4A38-49C4-A0FD-4A9E41529018}">
      <dsp:nvSpPr>
        <dsp:cNvPr id="0" name=""/>
        <dsp:cNvSpPr/>
      </dsp:nvSpPr>
      <dsp:spPr>
        <a:xfrm>
          <a:off x="1639174" y="2306042"/>
          <a:ext cx="9288654" cy="1886762"/>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s-ES" sz="5000" kern="1200" dirty="0"/>
            <a:t>Operaciones actuales (UNMIK y UNMISS)</a:t>
          </a:r>
        </a:p>
      </dsp:txBody>
      <dsp:txXfrm>
        <a:off x="1639174" y="2306042"/>
        <a:ext cx="6423084" cy="1886762"/>
      </dsp:txXfrm>
    </dsp:sp>
    <dsp:sp modelId="{C2B3E2A2-443C-4750-AE68-25BF5795FCED}">
      <dsp:nvSpPr>
        <dsp:cNvPr id="0" name=""/>
        <dsp:cNvSpPr/>
      </dsp:nvSpPr>
      <dsp:spPr>
        <a:xfrm>
          <a:off x="8062259" y="1483204"/>
          <a:ext cx="1226395" cy="122639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8062259" y="1483204"/>
        <a:ext cx="1226395" cy="122639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9F1115-0A35-4AA8-AD6B-AAE8569F7EA0}">
      <dsp:nvSpPr>
        <dsp:cNvPr id="0" name=""/>
        <dsp:cNvSpPr/>
      </dsp:nvSpPr>
      <dsp:spPr>
        <a:xfrm rot="16200000">
          <a:off x="705903" y="-677333"/>
          <a:ext cx="2709333" cy="4064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 sz="2400" kern="1200" dirty="0"/>
            <a:t>UNMISET (Timor Oriental)</a:t>
          </a:r>
        </a:p>
      </dsp:txBody>
      <dsp:txXfrm rot="16200000">
        <a:off x="1044569" y="-1015999"/>
        <a:ext cx="2032000" cy="4064000"/>
      </dsp:txXfrm>
    </dsp:sp>
    <dsp:sp modelId="{7F626899-9023-44E3-AA96-40D6AA46B1A0}">
      <dsp:nvSpPr>
        <dsp:cNvPr id="0" name=""/>
        <dsp:cNvSpPr/>
      </dsp:nvSpPr>
      <dsp:spPr>
        <a:xfrm>
          <a:off x="4064000" y="0"/>
          <a:ext cx="4064000" cy="2709333"/>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 sz="2400" kern="1200" dirty="0"/>
            <a:t>UNMIL (Liberia)</a:t>
          </a:r>
        </a:p>
      </dsp:txBody>
      <dsp:txXfrm>
        <a:off x="4064000" y="0"/>
        <a:ext cx="4064000" cy="2032000"/>
      </dsp:txXfrm>
    </dsp:sp>
    <dsp:sp modelId="{BAAEBF74-C142-447D-969E-96229FD45D00}">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 sz="2400" kern="1200" dirty="0"/>
            <a:t>RDC, República del Congo</a:t>
          </a:r>
        </a:p>
      </dsp:txBody>
      <dsp:txXfrm rot="10800000">
        <a:off x="0" y="3386666"/>
        <a:ext cx="4064000" cy="2032000"/>
      </dsp:txXfrm>
    </dsp:sp>
    <dsp:sp modelId="{6950C60A-08E0-40AF-9EEA-C80295B0442C}">
      <dsp:nvSpPr>
        <dsp:cNvPr id="0" name=""/>
        <dsp:cNvSpPr/>
      </dsp:nvSpPr>
      <dsp:spPr>
        <a:xfrm rot="5400000">
          <a:off x="4741333" y="2032000"/>
          <a:ext cx="2709333" cy="4064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 sz="2400" kern="1200" dirty="0"/>
            <a:t>Sudán</a:t>
          </a:r>
        </a:p>
      </dsp:txBody>
      <dsp:txXfrm rot="5400000">
        <a:off x="5079999" y="2370666"/>
        <a:ext cx="2032000" cy="4064000"/>
      </dsp:txXfrm>
    </dsp:sp>
    <dsp:sp modelId="{B1191021-68EF-4825-B05E-5B0B1B899358}">
      <dsp:nvSpPr>
        <dsp:cNvPr id="0" name=""/>
        <dsp:cNvSpPr/>
      </dsp:nvSpPr>
      <dsp:spPr>
        <a:xfrm>
          <a:off x="2844799" y="2032000"/>
          <a:ext cx="2438400" cy="1354666"/>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a:t>DDHH y género en el CENTRO del mandato</a:t>
          </a:r>
        </a:p>
      </dsp:txBody>
      <dsp:txXfrm>
        <a:off x="2844799" y="2032000"/>
        <a:ext cx="2438400" cy="135466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921BE83-026D-428E-B9C5-F5747050D4FB}">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8DDE4A-52F4-409B-9013-F0780C798977}">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ES" sz="2600" kern="1200"/>
            <a:t>2011 referéndum autodeterminación</a:t>
          </a:r>
          <a:endParaRPr lang="en-US" sz="2600" kern="1200"/>
        </a:p>
      </dsp:txBody>
      <dsp:txXfrm>
        <a:off x="0" y="531"/>
        <a:ext cx="10515600" cy="621467"/>
      </dsp:txXfrm>
    </dsp:sp>
    <dsp:sp modelId="{4B73BD4A-759C-4451-A92C-1BB039B0E5D9}">
      <dsp:nvSpPr>
        <dsp:cNvPr id="0" name=""/>
        <dsp:cNvSpPr/>
      </dsp:nvSpPr>
      <dsp:spPr>
        <a:xfrm>
          <a:off x="0" y="621999"/>
          <a:ext cx="10515600"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C56646-93B1-4D4C-8065-D493F943FE68}">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ES" sz="2600" kern="1200"/>
            <a:t>Establecimiento UNMISS primer mandato</a:t>
          </a:r>
          <a:endParaRPr lang="en-US" sz="2600" kern="1200"/>
        </a:p>
      </dsp:txBody>
      <dsp:txXfrm>
        <a:off x="0" y="621999"/>
        <a:ext cx="10515600" cy="621467"/>
      </dsp:txXfrm>
    </dsp:sp>
    <dsp:sp modelId="{F8C65551-76FE-41E3-B5C0-EF1AEA63554D}">
      <dsp:nvSpPr>
        <dsp:cNvPr id="0" name=""/>
        <dsp:cNvSpPr/>
      </dsp:nvSpPr>
      <dsp:spPr>
        <a:xfrm>
          <a:off x="0" y="1243467"/>
          <a:ext cx="1051560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C3AA47-0DE7-4DDF-BC7C-7D3728AD4768}">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ES" sz="2600" kern="1200"/>
            <a:t>2013: violencia y conflicto civil, graves violaciones DDHH</a:t>
          </a:r>
          <a:endParaRPr lang="en-US" sz="2600" kern="1200"/>
        </a:p>
      </dsp:txBody>
      <dsp:txXfrm>
        <a:off x="0" y="1243467"/>
        <a:ext cx="10515600" cy="621467"/>
      </dsp:txXfrm>
    </dsp:sp>
    <dsp:sp modelId="{0577B612-5B7E-47D4-840B-04703A7376D1}">
      <dsp:nvSpPr>
        <dsp:cNvPr id="0" name=""/>
        <dsp:cNvSpPr/>
      </dsp:nvSpPr>
      <dsp:spPr>
        <a:xfrm>
          <a:off x="0" y="1864935"/>
          <a:ext cx="1051560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A29ACA-671F-42E7-8D3D-A18F9E7963BF}">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ES" sz="2600" kern="1200"/>
            <a:t>2014: segundo mandato, prioridades reorientadas</a:t>
          </a:r>
          <a:endParaRPr lang="en-US" sz="2600" kern="1200"/>
        </a:p>
      </dsp:txBody>
      <dsp:txXfrm>
        <a:off x="0" y="1864935"/>
        <a:ext cx="10515600" cy="621467"/>
      </dsp:txXfrm>
    </dsp:sp>
    <dsp:sp modelId="{5ECE5490-6A79-4C07-9C6A-D39B61DF69A0}">
      <dsp:nvSpPr>
        <dsp:cNvPr id="0" name=""/>
        <dsp:cNvSpPr/>
      </dsp:nvSpPr>
      <dsp:spPr>
        <a:xfrm>
          <a:off x="0" y="2486402"/>
          <a:ext cx="1051560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046B06-5B0C-48A4-BCB9-D6D7586A074C}">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ES" sz="2600" kern="1200"/>
            <a:t>Agosto 2018, firma de Acuerdo de Paz revitalizado. </a:t>
          </a:r>
          <a:endParaRPr lang="en-US" sz="2600" kern="1200"/>
        </a:p>
      </dsp:txBody>
      <dsp:txXfrm>
        <a:off x="0" y="2486402"/>
        <a:ext cx="10515600" cy="621467"/>
      </dsp:txXfrm>
    </dsp:sp>
    <dsp:sp modelId="{0BFF06F2-FCB4-478A-BB7D-BAB32514D56B}">
      <dsp:nvSpPr>
        <dsp:cNvPr id="0" name=""/>
        <dsp:cNvSpPr/>
      </dsp:nvSpPr>
      <dsp:spPr>
        <a:xfrm>
          <a:off x="0" y="3107870"/>
          <a:ext cx="10515600"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C6DF37-5A2B-43B0-AB71-A996B503FC37}">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ES" sz="2600" kern="1200"/>
            <a:t>Disminución de la violencia, pero no cumplimiento efectivo de los Acuerdos.</a:t>
          </a:r>
          <a:endParaRPr lang="en-US" sz="2600" kern="1200"/>
        </a:p>
      </dsp:txBody>
      <dsp:txXfrm>
        <a:off x="0" y="3107870"/>
        <a:ext cx="10515600" cy="621467"/>
      </dsp:txXfrm>
    </dsp:sp>
    <dsp:sp modelId="{22541D71-E9F9-4BB4-94CD-947D3B1E747A}">
      <dsp:nvSpPr>
        <dsp:cNvPr id="0" name=""/>
        <dsp:cNvSpPr/>
      </dsp:nvSpPr>
      <dsp:spPr>
        <a:xfrm>
          <a:off x="0" y="3729338"/>
          <a:ext cx="105156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14DB58-7794-4EDD-90D4-C5B058A7AAE8}">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ES" sz="2600" kern="1200" dirty="0"/>
            <a:t>Renovación mandato UNMISS, S/RES/2625,15 marzo </a:t>
          </a:r>
          <a:r>
            <a:rPr lang="es-ES" sz="2600" kern="1200" dirty="0" smtClean="0"/>
            <a:t>2023</a:t>
          </a:r>
          <a:endParaRPr lang="en-US" sz="2600" kern="1200" dirty="0"/>
        </a:p>
      </dsp:txBody>
      <dsp:txXfrm>
        <a:off x="0" y="3729338"/>
        <a:ext cx="10515600" cy="621467"/>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A5D2B54-C6E8-4B9E-9074-4A9F11DF05DD}">
      <dsp:nvSpPr>
        <dsp:cNvPr id="0" name=""/>
        <dsp:cNvSpPr/>
      </dsp:nvSpPr>
      <dsp:spPr>
        <a:xfrm rot="21300000">
          <a:off x="24942" y="2246800"/>
          <a:ext cx="8078114" cy="925066"/>
        </a:xfrm>
        <a:prstGeom prst="mathMinus">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1F8479-C93C-46D7-B497-90D800D4E6AC}">
      <dsp:nvSpPr>
        <dsp:cNvPr id="0" name=""/>
        <dsp:cNvSpPr/>
      </dsp:nvSpPr>
      <dsp:spPr>
        <a:xfrm>
          <a:off x="975360" y="270933"/>
          <a:ext cx="2438400" cy="2167466"/>
        </a:xfrm>
        <a:prstGeom prst="downArrow">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E4823E-B176-4940-9A01-EF2A47C0B7E7}">
      <dsp:nvSpPr>
        <dsp:cNvPr id="0" name=""/>
        <dsp:cNvSpPr/>
      </dsp:nvSpPr>
      <dsp:spPr>
        <a:xfrm>
          <a:off x="4307840" y="0"/>
          <a:ext cx="2600960" cy="227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es-ES" sz="3700" kern="1200" dirty="0"/>
            <a:t>Derechos Humanos</a:t>
          </a:r>
        </a:p>
      </dsp:txBody>
      <dsp:txXfrm>
        <a:off x="4307840" y="0"/>
        <a:ext cx="2600960" cy="2275840"/>
      </dsp:txXfrm>
    </dsp:sp>
    <dsp:sp modelId="{2078CB0C-97B4-4FF5-8C9D-BDF8090598F8}">
      <dsp:nvSpPr>
        <dsp:cNvPr id="0" name=""/>
        <dsp:cNvSpPr/>
      </dsp:nvSpPr>
      <dsp:spPr>
        <a:xfrm>
          <a:off x="4714239" y="2980266"/>
          <a:ext cx="2438400" cy="2167466"/>
        </a:xfrm>
        <a:prstGeom prst="upArrow">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8F0F59-4758-4EE2-9C80-72399E2FB4A6}">
      <dsp:nvSpPr>
        <dsp:cNvPr id="0" name=""/>
        <dsp:cNvSpPr/>
      </dsp:nvSpPr>
      <dsp:spPr>
        <a:xfrm>
          <a:off x="1219200" y="3142826"/>
          <a:ext cx="2600960" cy="227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es-ES" sz="3700" kern="1200" dirty="0"/>
            <a:t>Protección de civiles</a:t>
          </a:r>
        </a:p>
      </dsp:txBody>
      <dsp:txXfrm>
        <a:off x="1219200" y="3142826"/>
        <a:ext cx="2600960" cy="227584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F29ABA-0EDB-4238-9A3A-9430AFE2D9D7}">
      <dsp:nvSpPr>
        <dsp:cNvPr id="0" name=""/>
        <dsp:cNvSpPr/>
      </dsp:nvSpPr>
      <dsp:spPr>
        <a:xfrm>
          <a:off x="0" y="270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69A351-75CB-400B-A355-5871FA6D3F2C}">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s-ES" sz="2500" b="1" i="1" kern="1200"/>
            <a:t>Violencia sexual derivada del conflicto.</a:t>
          </a:r>
          <a:endParaRPr lang="en-US" sz="2500" kern="1200"/>
        </a:p>
      </dsp:txBody>
      <dsp:txXfrm>
        <a:off x="0" y="2700"/>
        <a:ext cx="6291714" cy="1841777"/>
      </dsp:txXfrm>
    </dsp:sp>
    <dsp:sp modelId="{A1AE6233-8F22-4A5A-8841-096EC5EFB325}">
      <dsp:nvSpPr>
        <dsp:cNvPr id="0" name=""/>
        <dsp:cNvSpPr/>
      </dsp:nvSpPr>
      <dsp:spPr>
        <a:xfrm>
          <a:off x="0" y="1844478"/>
          <a:ext cx="6291714"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112015-5365-4A1D-AB4E-F6F73118154D}">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s-ES" sz="2500" kern="1200"/>
            <a:t>Este enfoque impide realizar actuaciones más enfocadas a la prevención/construcción de la paz inclusiva. </a:t>
          </a:r>
          <a:endParaRPr lang="en-US" sz="2500" kern="1200"/>
        </a:p>
      </dsp:txBody>
      <dsp:txXfrm>
        <a:off x="0" y="1844478"/>
        <a:ext cx="6291714" cy="1841777"/>
      </dsp:txXfrm>
    </dsp:sp>
    <dsp:sp modelId="{F13223DE-2825-4C9B-BB09-3257F24ADC6B}">
      <dsp:nvSpPr>
        <dsp:cNvPr id="0" name=""/>
        <dsp:cNvSpPr/>
      </dsp:nvSpPr>
      <dsp:spPr>
        <a:xfrm>
          <a:off x="0" y="3686256"/>
          <a:ext cx="629171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DA724-AF50-4047-BF9C-AD5E67CDD7F4}">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s-ES" sz="2500" kern="1200"/>
            <a:t>Impunidad no se soluciona. Tribunal Híbrido de Sudán del Sur, aún no se ha puesto en marcha. El gobierno ha aprobado su creación, pero la Unión Africana ha de impulsarlo.</a:t>
          </a:r>
          <a:endParaRPr lang="en-US" sz="2500" kern="1200"/>
        </a:p>
      </dsp:txBody>
      <dsp:txXfrm>
        <a:off x="0" y="3686256"/>
        <a:ext cx="6291714" cy="1841777"/>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6770DDA-83F3-49AC-93CE-0851ABF52D2B}">
      <dsp:nvSpPr>
        <dsp:cNvPr id="0" name=""/>
        <dsp:cNvSpPr/>
      </dsp:nvSpPr>
      <dsp:spPr>
        <a:xfrm>
          <a:off x="0" y="144511"/>
          <a:ext cx="6291714" cy="25776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S" sz="3000" kern="1200"/>
            <a:t>Exigencia al SG de incluir en sus informes violencia sexual derivada del conflicto</a:t>
          </a:r>
          <a:endParaRPr lang="en-US" sz="3000" kern="1200"/>
        </a:p>
      </dsp:txBody>
      <dsp:txXfrm>
        <a:off x="0" y="144511"/>
        <a:ext cx="6291714" cy="2577656"/>
      </dsp:txXfrm>
    </dsp:sp>
    <dsp:sp modelId="{F1584F30-7A48-4459-A00A-166E925338CA}">
      <dsp:nvSpPr>
        <dsp:cNvPr id="0" name=""/>
        <dsp:cNvSpPr/>
      </dsp:nvSpPr>
      <dsp:spPr>
        <a:xfrm>
          <a:off x="0" y="2808567"/>
          <a:ext cx="6291714" cy="257765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s-ES" sz="3000" kern="1200"/>
            <a:t>La colaboración con el OHCHR de las Naciones Unidas y con la Representante Especial del Secretario General sobre la Violencia Sexual. Sinergias en el sistema</a:t>
          </a:r>
          <a:endParaRPr lang="en-US" sz="3000" kern="1200"/>
        </a:p>
      </dsp:txBody>
      <dsp:txXfrm>
        <a:off x="0" y="2808567"/>
        <a:ext cx="6291714" cy="2577656"/>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04:37:16.776"/>
    </inkml:context>
    <inkml:brush xml:id="br0">
      <inkml:brushProperty name="width" value="0.05" units="cm"/>
      <inkml:brushProperty name="height" value="0.05" units="cm"/>
      <inkml:brushProperty name="color" value="#E71224"/>
    </inkml:brush>
  </inkml:definitions>
  <inkml:trace contextRef="#ctx0" brushRef="#br0">370 1373 24575,'0'0'0,"0"0"0,1 0 0,-1 0 0,0 0 0,0 0 0,0 0 0,0 0 0,1 0 0,-1 0 0,0 0 0,0 0 0,0 0 0,0 1 0,1-1 0,-1 0 0,0 0 0,0 0 0,0 0 0,0 0 0,0 0 0,0 1 0,0-1 0,0 0 0,1 0 0,-1 0 0,0 0 0,0 1 0,0-1 0,0 0 0,0 0 0,0 0 0,0 1 0,0-1 0,0 0 0,0 0 0,0 0 0,0 0 0,0 1 0,0-1 0,0 0 0,0 0 0,-4 14 0,-10 15 0,12-26 0,-10 20 0,-1-1 0,0-1 0,-2 0 0,0 0 0,-1-2 0,-37 34 0,-20 21 0,0 0 0,66-68 0,1 1 0,0 0 0,0 0 0,0 0 0,1 1 0,1 0 0,-1 0 0,1 0 0,0 1 0,1-1 0,0 1 0,0 0 0,1 0 0,0 0 0,0 14 0,0 11 0,1 0 0,8 62 0,-4-80 0,0 0 0,2-1 0,0 1 0,1-1 0,14 26 0,-12-25 0,73 125 0,-53-96 0,-10-18 0,1-2 0,1 0 0,35 33 0,76 59 0,-120-107 0,44 32 0,113 64 0,-134-86 0,-8-6 0,53 20 0,-49-23 0,42 23 0,-28-10 0,-20-12 0,0 1 0,-1 1 0,-1 2 0,0 0 0,24 24 0,62 61 0,-79-78 0,-2 2 0,0 1 0,-2 1 0,38 53 0,-26-23 0,1-3 0,3 0 0,61 60 0,-82-97 0,0 0 0,31 18 0,-32-22 0,0 0 0,0 2 0,25 25 0,-27-20 0,2-1 0,0 0 0,1-1 0,0-1 0,44 27 0,124 59 0,-158-90 0,1 0 0,0-3 0,49 12 0,-39-12 0,52 20 0,-86-26 0,1 0 0,-1 0 0,0 1 0,-1 0 0,1 0 0,-1 1 0,8 9 0,-8-9 0,0 0 0,1 0 0,-1 0 0,1-1 0,0 0 0,14 8 0,29 6 0,0-1 0,56 11 0,-89-24 0,1 1 0,-2 1 0,1 1 0,26 16 0,-28-15 0,0 0 0,1-1 0,-1-1 0,2 0 0,27 6 0,-14-5 0,48 17 0,-47-13 0,44 9 0,130 12 0,-161-28 0,61-1 0,-74-4 0,1 1 0,-1 1 0,0 2 0,56 13 0,-39-4 0,58 8 0,15 3 0,-89-15 0,4 1 0,0-2 0,51 6 0,427 40 0,-428-48 0,134-7 0,-210 0 0,0-1 0,-1 0 0,1 0 0,-1-1 0,1 0 0,-1 0 0,0-1 0,-1-1 0,14-7 0,4-7 0,38-33 0,-5 2 0,-16 18 0,-1-2 0,-2-2 0,63-72 0,-89 90 0,-1 0 0,0 0 0,-2-1 0,0-1 0,-1 0 0,-1 0 0,-1-1 0,-1 0 0,-1 0 0,0-1 0,4-43 0,2-42 0,-5 58 0,0-55 0,-6 33 0,1-25 0,-5 0 0,-15-101 0,12 171 0,-1 1 0,-19-45 0,2 5 0,11 25 0,6 14 0,-1 0 0,-1 1 0,-2 0 0,0 1 0,-2 0 0,-25-37 0,18 39 0,0 0 0,-42-33 0,35 33 0,-38-42 0,23 21 0,26 27 0,-29-35 0,-42-87 0,62 95 0,-23-54 0,20 38 0,22 46 0,1-1 0,0 1 0,1-1 0,1 0 0,0 0 0,1 0 0,0-15 0,4-105 0,1 56 0,-3-336 0,0 403 0,-1 0 0,-1 0 0,1 0 0,-2 1 0,1-1 0,-8-17 0,-33-58 0,17 36 0,8 21 0,-1 0 0,-1 1 0,-1 1 0,-42-41 0,-36-46 0,83 95 0,0 1 0,-26-22 0,28 28 0,0-1 0,1 0 0,1-1 0,0 0 0,-15-25 0,-25-42 0,37 61 0,2 0 0,0-1 0,-19-43 0,9-6 0,17 49 0,0 0 0,-2 0 0,0 0 0,-2 1 0,0 0 0,-1 1 0,-23-30 0,18 28 0,1 0 0,-14-24 0,18 25 0,-1 1 0,-1 1 0,-23-26 0,26 33 0,-1 0 0,0 1 0,-1 1 0,0 0 0,0 0 0,-16-7 0,23 13 0,1 2 0,-1-1 0,0 1 0,1-1 0,-1 1 0,0 0 0,0 1 0,1-1 0,-1 1 0,0 0 0,0 0 0,0 1 0,0-1 0,1 1 0,-1 0 0,0 1 0,0-1 0,1 1 0,-1 0 0,1 0 0,0 0 0,-9 6 0,9-5 0,-1 0 0,1 1 0,0 0 0,-1-1 0,2 2 0,-1-1 0,0 0 0,1 1 0,0 0 0,0-1 0,0 1 0,1 0 0,0 1 0,0-1 0,-2 7 0,1 4 0,1 0 0,0 1 0,1 29 0,2-34 0,-1 0 0,0 0 0,-1-1 0,0 1 0,-1-1 0,0 1 0,-1-1 0,0 1 0,-1-1 0,-5 11 0,-16 16 0,-57 68 0,38-52 0,15-21 0,-3-2 0,0-1 0,-58 42 0,61-50 0,7-3 0,1 1 0,-32 40 0,33-36 0,-1-1 0,-26 22 0,18-22 0,-62 40 0,79-56 0,-1 0 0,1-1 0,-1-1 0,0 0 0,-1-1 0,1 0 0,-1-1 0,-21 1 0,-4 1 0,0 1 0,-40 11 0,-22 5 0,95-21 0,0 1 0,1-1 0,-1 2 0,0-1 0,1 1 0,0-1 0,-1 1 0,1 1 0,-7 6 0,-42 41 0,31-27 0,0-5 0,0 0 0,-2-1 0,-32 17 0,1 1 0,46-30 0,-1 1 0,0-1 0,0-1 0,0 0 0,-18 5 0,22-8 0,1-1 0,-1 0 0,0 0 0,-1 0 0,1-1 0,0 0 0,0 0 0,0-1 0,0 0 0,-13-4 0,-142-39 0,-60-19 0,168 45 0,-2 2 0,-67-9 0,87 20 0,-1 1 0,-1 2 0,1 2 0,-56 6 0,34 6 0,37-7 0,-44 4 0,-32-6 0,1-4 0,0-5 0,-1-3 0,-181-43 0,269 49 0,1 0 0,1 1 0,-1 0 0,0 0 0,-11 1 0,19 0 0,-1 1 0,1 0 0,0 0 0,-1 0 0,1 1 0,0-1 0,0 0 0,-1 0 0,1 1 0,0-1 0,-1 1 0,1-1 0,0 1 0,0-1 0,0 1 0,0 0 0,-1 0 0,1-1 0,0 1 0,0 0 0,0 0 0,1 0 0,-1 0 0,0 0 0,0 0 0,0 0 0,1 1 0,-1-1 0,1 0 0,-1 0 0,1 1 0,-1-1 0,1 0 0,-1 2 0,-1 27 0,2-26 0,0-1 0,0 1 0,0 0 0,0-1 0,-1 1 0,0 0 0,0-1 0,0 1 0,0-1 0,0 0 0,0 1 0,-1-1 0,0 0 0,0 0 0,0 0 0,0 0 0,0 0 0,-1 0 0,1 0 0,-1-1 0,-5 5 0,-13 9 0,9-8 0,0 1 0,1 0 0,0 0 0,1 1 0,0 1 0,0 0 0,1 0 0,-8 13 0,14-19-114,0 0 1,0-1-1,0 1 0,-1-1 0,0 0 1,0 0-1,0 0 0,0-1 0,0 1 1,-1-1-1,-9 5 0,-6 1-6712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04:37:17.753"/>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D41C9D-30EE-4B3C-83D1-FFE280FC26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
          </a:p>
        </p:txBody>
      </p:sp>
      <p:sp>
        <p:nvSpPr>
          <p:cNvPr id="3" name="Subtitle 2">
            <a:extLst>
              <a:ext uri="{FF2B5EF4-FFF2-40B4-BE49-F238E27FC236}">
                <a16:creationId xmlns:a16="http://schemas.microsoft.com/office/drawing/2014/main" xmlns="" id="{F47C34A4-79F5-44C1-89D3-7EF911218A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xmlns="" id="{147931CC-BA83-476D-8C38-556C92E2B4C6}"/>
              </a:ext>
            </a:extLst>
          </p:cNvPr>
          <p:cNvSpPr>
            <a:spLocks noGrp="1"/>
          </p:cNvSpPr>
          <p:nvPr>
            <p:ph type="dt" sz="half" idx="10"/>
          </p:nvPr>
        </p:nvSpPr>
        <p:spPr/>
        <p:txBody>
          <a:bodyPr/>
          <a:lstStyle/>
          <a:p>
            <a:fld id="{6492F6B1-57F5-4E41-B290-E81FED26E079}" type="datetimeFigureOut">
              <a:rPr lang="es-ES" smtClean="0"/>
              <a:pPr/>
              <a:t>07/03/2024</a:t>
            </a:fld>
            <a:endParaRPr lang="es-ES"/>
          </a:p>
        </p:txBody>
      </p:sp>
      <p:sp>
        <p:nvSpPr>
          <p:cNvPr id="5" name="Footer Placeholder 4">
            <a:extLst>
              <a:ext uri="{FF2B5EF4-FFF2-40B4-BE49-F238E27FC236}">
                <a16:creationId xmlns:a16="http://schemas.microsoft.com/office/drawing/2014/main" xmlns="" id="{19BD5BA7-E177-4033-B53E-1F1EE15B068A}"/>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xmlns="" id="{F798D67C-86D2-414F-834C-31D6503BDF15}"/>
              </a:ext>
            </a:extLst>
          </p:cNvPr>
          <p:cNvSpPr>
            <a:spLocks noGrp="1"/>
          </p:cNvSpPr>
          <p:nvPr>
            <p:ph type="sldNum" sz="quarter" idx="12"/>
          </p:nvPr>
        </p:nvSpPr>
        <p:spPr/>
        <p:txBody>
          <a:bodyPr/>
          <a:lstStyle/>
          <a:p>
            <a:fld id="{50789A69-E8B4-442A-B775-64C5384331E2}" type="slidenum">
              <a:rPr lang="es-ES" smtClean="0"/>
              <a:pPr/>
              <a:t>‹Nº›</a:t>
            </a:fld>
            <a:endParaRPr lang="es-ES"/>
          </a:p>
        </p:txBody>
      </p:sp>
    </p:spTree>
    <p:extLst>
      <p:ext uri="{BB962C8B-B14F-4D97-AF65-F5344CB8AC3E}">
        <p14:creationId xmlns:p14="http://schemas.microsoft.com/office/powerpoint/2010/main" xmlns="" val="182236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BF9805-B3F8-4D49-8C63-F60FB3053F79}"/>
              </a:ext>
            </a:extLst>
          </p:cNvPr>
          <p:cNvSpPr>
            <a:spLocks noGrp="1"/>
          </p:cNvSpPr>
          <p:nvPr>
            <p:ph type="title"/>
          </p:nvPr>
        </p:nvSpPr>
        <p:spPr/>
        <p:txBody>
          <a:bodyPr/>
          <a:lstStyle/>
          <a:p>
            <a:r>
              <a:rPr lang="en-US"/>
              <a:t>Click to edit Master title style</a:t>
            </a:r>
            <a:endParaRPr lang="es-ES"/>
          </a:p>
        </p:txBody>
      </p:sp>
      <p:sp>
        <p:nvSpPr>
          <p:cNvPr id="3" name="Vertical Text Placeholder 2">
            <a:extLst>
              <a:ext uri="{FF2B5EF4-FFF2-40B4-BE49-F238E27FC236}">
                <a16:creationId xmlns:a16="http://schemas.microsoft.com/office/drawing/2014/main" xmlns="" id="{8B72739C-7B63-4243-97CB-6325CE22D7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xmlns="" id="{68C31ABD-D9EA-4FD9-B1ED-166C8AF84453}"/>
              </a:ext>
            </a:extLst>
          </p:cNvPr>
          <p:cNvSpPr>
            <a:spLocks noGrp="1"/>
          </p:cNvSpPr>
          <p:nvPr>
            <p:ph type="dt" sz="half" idx="10"/>
          </p:nvPr>
        </p:nvSpPr>
        <p:spPr/>
        <p:txBody>
          <a:bodyPr/>
          <a:lstStyle/>
          <a:p>
            <a:fld id="{6492F6B1-57F5-4E41-B290-E81FED26E079}" type="datetimeFigureOut">
              <a:rPr lang="es-ES" smtClean="0"/>
              <a:pPr/>
              <a:t>07/03/2024</a:t>
            </a:fld>
            <a:endParaRPr lang="es-ES"/>
          </a:p>
        </p:txBody>
      </p:sp>
      <p:sp>
        <p:nvSpPr>
          <p:cNvPr id="5" name="Footer Placeholder 4">
            <a:extLst>
              <a:ext uri="{FF2B5EF4-FFF2-40B4-BE49-F238E27FC236}">
                <a16:creationId xmlns:a16="http://schemas.microsoft.com/office/drawing/2014/main" xmlns="" id="{DF0EA11F-4F15-4FEA-AB89-7314450667C7}"/>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xmlns="" id="{7C85B213-66D1-4FC3-AE02-E8FDA53BAB74}"/>
              </a:ext>
            </a:extLst>
          </p:cNvPr>
          <p:cNvSpPr>
            <a:spLocks noGrp="1"/>
          </p:cNvSpPr>
          <p:nvPr>
            <p:ph type="sldNum" sz="quarter" idx="12"/>
          </p:nvPr>
        </p:nvSpPr>
        <p:spPr/>
        <p:txBody>
          <a:bodyPr/>
          <a:lstStyle/>
          <a:p>
            <a:fld id="{50789A69-E8B4-442A-B775-64C5384331E2}" type="slidenum">
              <a:rPr lang="es-ES" smtClean="0"/>
              <a:pPr/>
              <a:t>‹Nº›</a:t>
            </a:fld>
            <a:endParaRPr lang="es-ES"/>
          </a:p>
        </p:txBody>
      </p:sp>
    </p:spTree>
    <p:extLst>
      <p:ext uri="{BB962C8B-B14F-4D97-AF65-F5344CB8AC3E}">
        <p14:creationId xmlns:p14="http://schemas.microsoft.com/office/powerpoint/2010/main" xmlns="" val="2606057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00EEA15-FD09-4719-BDD6-D63E0AF957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
          </a:p>
        </p:txBody>
      </p:sp>
      <p:sp>
        <p:nvSpPr>
          <p:cNvPr id="3" name="Vertical Text Placeholder 2">
            <a:extLst>
              <a:ext uri="{FF2B5EF4-FFF2-40B4-BE49-F238E27FC236}">
                <a16:creationId xmlns:a16="http://schemas.microsoft.com/office/drawing/2014/main" xmlns="" id="{433186EE-44CE-4C46-ABFC-6F6A9E1A05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xmlns="" id="{D603AEEB-2FF0-4970-BA68-4943E076CEF8}"/>
              </a:ext>
            </a:extLst>
          </p:cNvPr>
          <p:cNvSpPr>
            <a:spLocks noGrp="1"/>
          </p:cNvSpPr>
          <p:nvPr>
            <p:ph type="dt" sz="half" idx="10"/>
          </p:nvPr>
        </p:nvSpPr>
        <p:spPr/>
        <p:txBody>
          <a:bodyPr/>
          <a:lstStyle/>
          <a:p>
            <a:fld id="{6492F6B1-57F5-4E41-B290-E81FED26E079}" type="datetimeFigureOut">
              <a:rPr lang="es-ES" smtClean="0"/>
              <a:pPr/>
              <a:t>07/03/2024</a:t>
            </a:fld>
            <a:endParaRPr lang="es-ES"/>
          </a:p>
        </p:txBody>
      </p:sp>
      <p:sp>
        <p:nvSpPr>
          <p:cNvPr id="5" name="Footer Placeholder 4">
            <a:extLst>
              <a:ext uri="{FF2B5EF4-FFF2-40B4-BE49-F238E27FC236}">
                <a16:creationId xmlns:a16="http://schemas.microsoft.com/office/drawing/2014/main" xmlns="" id="{EBA68275-EBD8-476A-9ECD-9A8E1D64CDFE}"/>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xmlns="" id="{920AEE59-7EA2-4101-AAEF-9080FFB1A935}"/>
              </a:ext>
            </a:extLst>
          </p:cNvPr>
          <p:cNvSpPr>
            <a:spLocks noGrp="1"/>
          </p:cNvSpPr>
          <p:nvPr>
            <p:ph type="sldNum" sz="quarter" idx="12"/>
          </p:nvPr>
        </p:nvSpPr>
        <p:spPr/>
        <p:txBody>
          <a:bodyPr/>
          <a:lstStyle/>
          <a:p>
            <a:fld id="{50789A69-E8B4-442A-B775-64C5384331E2}" type="slidenum">
              <a:rPr lang="es-ES" smtClean="0"/>
              <a:pPr/>
              <a:t>‹Nº›</a:t>
            </a:fld>
            <a:endParaRPr lang="es-ES"/>
          </a:p>
        </p:txBody>
      </p:sp>
    </p:spTree>
    <p:extLst>
      <p:ext uri="{BB962C8B-B14F-4D97-AF65-F5344CB8AC3E}">
        <p14:creationId xmlns:p14="http://schemas.microsoft.com/office/powerpoint/2010/main" xmlns="" val="216621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0BB74-5D7A-4277-9D07-C42DA1DE5420}"/>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xmlns="" id="{058E0333-F7DB-4859-93DB-95E667530A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xmlns="" id="{7F4A6C7B-CEDE-4CA1-88D6-8D73396CB569}"/>
              </a:ext>
            </a:extLst>
          </p:cNvPr>
          <p:cNvSpPr>
            <a:spLocks noGrp="1"/>
          </p:cNvSpPr>
          <p:nvPr>
            <p:ph type="dt" sz="half" idx="10"/>
          </p:nvPr>
        </p:nvSpPr>
        <p:spPr/>
        <p:txBody>
          <a:bodyPr/>
          <a:lstStyle/>
          <a:p>
            <a:fld id="{6492F6B1-57F5-4E41-B290-E81FED26E079}" type="datetimeFigureOut">
              <a:rPr lang="es-ES" smtClean="0"/>
              <a:pPr/>
              <a:t>07/03/2024</a:t>
            </a:fld>
            <a:endParaRPr lang="es-ES"/>
          </a:p>
        </p:txBody>
      </p:sp>
      <p:sp>
        <p:nvSpPr>
          <p:cNvPr id="5" name="Footer Placeholder 4">
            <a:extLst>
              <a:ext uri="{FF2B5EF4-FFF2-40B4-BE49-F238E27FC236}">
                <a16:creationId xmlns:a16="http://schemas.microsoft.com/office/drawing/2014/main" xmlns="" id="{CDCE72F9-77CC-4C96-AD7D-5176F75068D7}"/>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xmlns="" id="{E226DD85-8288-4146-9753-B0FEC221BB8E}"/>
              </a:ext>
            </a:extLst>
          </p:cNvPr>
          <p:cNvSpPr>
            <a:spLocks noGrp="1"/>
          </p:cNvSpPr>
          <p:nvPr>
            <p:ph type="sldNum" sz="quarter" idx="12"/>
          </p:nvPr>
        </p:nvSpPr>
        <p:spPr/>
        <p:txBody>
          <a:bodyPr/>
          <a:lstStyle/>
          <a:p>
            <a:fld id="{50789A69-E8B4-442A-B775-64C5384331E2}" type="slidenum">
              <a:rPr lang="es-ES" smtClean="0"/>
              <a:pPr/>
              <a:t>‹Nº›</a:t>
            </a:fld>
            <a:endParaRPr lang="es-ES"/>
          </a:p>
        </p:txBody>
      </p:sp>
    </p:spTree>
    <p:extLst>
      <p:ext uri="{BB962C8B-B14F-4D97-AF65-F5344CB8AC3E}">
        <p14:creationId xmlns:p14="http://schemas.microsoft.com/office/powerpoint/2010/main" xmlns="" val="1147612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192108-CB36-4E6A-A5A3-CB8E35A5AD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
          </a:p>
        </p:txBody>
      </p:sp>
      <p:sp>
        <p:nvSpPr>
          <p:cNvPr id="3" name="Text Placeholder 2">
            <a:extLst>
              <a:ext uri="{FF2B5EF4-FFF2-40B4-BE49-F238E27FC236}">
                <a16:creationId xmlns:a16="http://schemas.microsoft.com/office/drawing/2014/main" xmlns="" id="{47925CC1-4937-47BC-A9C0-6C890092B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B31F636-AA75-45BC-95D9-2CFABE609697}"/>
              </a:ext>
            </a:extLst>
          </p:cNvPr>
          <p:cNvSpPr>
            <a:spLocks noGrp="1"/>
          </p:cNvSpPr>
          <p:nvPr>
            <p:ph type="dt" sz="half" idx="10"/>
          </p:nvPr>
        </p:nvSpPr>
        <p:spPr/>
        <p:txBody>
          <a:bodyPr/>
          <a:lstStyle/>
          <a:p>
            <a:fld id="{6492F6B1-57F5-4E41-B290-E81FED26E079}" type="datetimeFigureOut">
              <a:rPr lang="es-ES" smtClean="0"/>
              <a:pPr/>
              <a:t>07/03/2024</a:t>
            </a:fld>
            <a:endParaRPr lang="es-ES"/>
          </a:p>
        </p:txBody>
      </p:sp>
      <p:sp>
        <p:nvSpPr>
          <p:cNvPr id="5" name="Footer Placeholder 4">
            <a:extLst>
              <a:ext uri="{FF2B5EF4-FFF2-40B4-BE49-F238E27FC236}">
                <a16:creationId xmlns:a16="http://schemas.microsoft.com/office/drawing/2014/main" xmlns="" id="{82652C20-1706-4D24-A223-44F0101C0B8D}"/>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xmlns="" id="{CD638D41-EFED-4AE9-B230-23485C549961}"/>
              </a:ext>
            </a:extLst>
          </p:cNvPr>
          <p:cNvSpPr>
            <a:spLocks noGrp="1"/>
          </p:cNvSpPr>
          <p:nvPr>
            <p:ph type="sldNum" sz="quarter" idx="12"/>
          </p:nvPr>
        </p:nvSpPr>
        <p:spPr/>
        <p:txBody>
          <a:bodyPr/>
          <a:lstStyle/>
          <a:p>
            <a:fld id="{50789A69-E8B4-442A-B775-64C5384331E2}" type="slidenum">
              <a:rPr lang="es-ES" smtClean="0"/>
              <a:pPr/>
              <a:t>‹Nº›</a:t>
            </a:fld>
            <a:endParaRPr lang="es-ES"/>
          </a:p>
        </p:txBody>
      </p:sp>
    </p:spTree>
    <p:extLst>
      <p:ext uri="{BB962C8B-B14F-4D97-AF65-F5344CB8AC3E}">
        <p14:creationId xmlns:p14="http://schemas.microsoft.com/office/powerpoint/2010/main" xmlns="" val="3335539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A156AF-7B43-43A7-9BFC-C13397A20FC0}"/>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xmlns="" id="{7B221320-5C13-4AF5-AAA1-E589D2A214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a:extLst>
              <a:ext uri="{FF2B5EF4-FFF2-40B4-BE49-F238E27FC236}">
                <a16:creationId xmlns:a16="http://schemas.microsoft.com/office/drawing/2014/main" xmlns="" id="{5CD33980-15C3-4F00-8378-13B8AF5AEB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a:extLst>
              <a:ext uri="{FF2B5EF4-FFF2-40B4-BE49-F238E27FC236}">
                <a16:creationId xmlns:a16="http://schemas.microsoft.com/office/drawing/2014/main" xmlns="" id="{214EE04B-F706-4F5B-9E68-AFD0D4AA8143}"/>
              </a:ext>
            </a:extLst>
          </p:cNvPr>
          <p:cNvSpPr>
            <a:spLocks noGrp="1"/>
          </p:cNvSpPr>
          <p:nvPr>
            <p:ph type="dt" sz="half" idx="10"/>
          </p:nvPr>
        </p:nvSpPr>
        <p:spPr/>
        <p:txBody>
          <a:bodyPr/>
          <a:lstStyle/>
          <a:p>
            <a:fld id="{6492F6B1-57F5-4E41-B290-E81FED26E079}" type="datetimeFigureOut">
              <a:rPr lang="es-ES" smtClean="0"/>
              <a:pPr/>
              <a:t>07/03/2024</a:t>
            </a:fld>
            <a:endParaRPr lang="es-ES"/>
          </a:p>
        </p:txBody>
      </p:sp>
      <p:sp>
        <p:nvSpPr>
          <p:cNvPr id="6" name="Footer Placeholder 5">
            <a:extLst>
              <a:ext uri="{FF2B5EF4-FFF2-40B4-BE49-F238E27FC236}">
                <a16:creationId xmlns:a16="http://schemas.microsoft.com/office/drawing/2014/main" xmlns="" id="{2A08D092-7323-4D24-AA48-3DBB5195916F}"/>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xmlns="" id="{637006FD-91B3-4F7F-8617-B25E7E218038}"/>
              </a:ext>
            </a:extLst>
          </p:cNvPr>
          <p:cNvSpPr>
            <a:spLocks noGrp="1"/>
          </p:cNvSpPr>
          <p:nvPr>
            <p:ph type="sldNum" sz="quarter" idx="12"/>
          </p:nvPr>
        </p:nvSpPr>
        <p:spPr/>
        <p:txBody>
          <a:bodyPr/>
          <a:lstStyle/>
          <a:p>
            <a:fld id="{50789A69-E8B4-442A-B775-64C5384331E2}" type="slidenum">
              <a:rPr lang="es-ES" smtClean="0"/>
              <a:pPr/>
              <a:t>‹Nº›</a:t>
            </a:fld>
            <a:endParaRPr lang="es-ES"/>
          </a:p>
        </p:txBody>
      </p:sp>
    </p:spTree>
    <p:extLst>
      <p:ext uri="{BB962C8B-B14F-4D97-AF65-F5344CB8AC3E}">
        <p14:creationId xmlns:p14="http://schemas.microsoft.com/office/powerpoint/2010/main" xmlns="" val="1228334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F1389E-08FB-4455-9684-2DC9AE9DCCC0}"/>
              </a:ext>
            </a:extLst>
          </p:cNvPr>
          <p:cNvSpPr>
            <a:spLocks noGrp="1"/>
          </p:cNvSpPr>
          <p:nvPr>
            <p:ph type="title"/>
          </p:nvPr>
        </p:nvSpPr>
        <p:spPr>
          <a:xfrm>
            <a:off x="839788" y="365125"/>
            <a:ext cx="10515600" cy="1325563"/>
          </a:xfrm>
        </p:spPr>
        <p:txBody>
          <a:bodyPr/>
          <a:lstStyle/>
          <a:p>
            <a:r>
              <a:rPr lang="en-US"/>
              <a:t>Click to edit Master title style</a:t>
            </a:r>
            <a:endParaRPr lang="es-ES"/>
          </a:p>
        </p:txBody>
      </p:sp>
      <p:sp>
        <p:nvSpPr>
          <p:cNvPr id="3" name="Text Placeholder 2">
            <a:extLst>
              <a:ext uri="{FF2B5EF4-FFF2-40B4-BE49-F238E27FC236}">
                <a16:creationId xmlns:a16="http://schemas.microsoft.com/office/drawing/2014/main" xmlns="" id="{42F505E8-6E52-460C-AD83-D84E313093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9AB81FB-6515-4539-8608-2CE9CB769C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a:extLst>
              <a:ext uri="{FF2B5EF4-FFF2-40B4-BE49-F238E27FC236}">
                <a16:creationId xmlns:a16="http://schemas.microsoft.com/office/drawing/2014/main" xmlns="" id="{B289F170-747C-4CA5-8A75-447521DBA6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FCDF556-D285-4CE7-9688-EAEB359D5E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a:extLst>
              <a:ext uri="{FF2B5EF4-FFF2-40B4-BE49-F238E27FC236}">
                <a16:creationId xmlns:a16="http://schemas.microsoft.com/office/drawing/2014/main" xmlns="" id="{4D12B88F-BBEB-4999-86A0-9DDC6007BD83}"/>
              </a:ext>
            </a:extLst>
          </p:cNvPr>
          <p:cNvSpPr>
            <a:spLocks noGrp="1"/>
          </p:cNvSpPr>
          <p:nvPr>
            <p:ph type="dt" sz="half" idx="10"/>
          </p:nvPr>
        </p:nvSpPr>
        <p:spPr/>
        <p:txBody>
          <a:bodyPr/>
          <a:lstStyle/>
          <a:p>
            <a:fld id="{6492F6B1-57F5-4E41-B290-E81FED26E079}" type="datetimeFigureOut">
              <a:rPr lang="es-ES" smtClean="0"/>
              <a:pPr/>
              <a:t>07/03/2024</a:t>
            </a:fld>
            <a:endParaRPr lang="es-ES"/>
          </a:p>
        </p:txBody>
      </p:sp>
      <p:sp>
        <p:nvSpPr>
          <p:cNvPr id="8" name="Footer Placeholder 7">
            <a:extLst>
              <a:ext uri="{FF2B5EF4-FFF2-40B4-BE49-F238E27FC236}">
                <a16:creationId xmlns:a16="http://schemas.microsoft.com/office/drawing/2014/main" xmlns="" id="{299117A6-1CB7-4E1A-8E14-8CB1E521F7CA}"/>
              </a:ext>
            </a:extLst>
          </p:cNvPr>
          <p:cNvSpPr>
            <a:spLocks noGrp="1"/>
          </p:cNvSpPr>
          <p:nvPr>
            <p:ph type="ftr" sz="quarter" idx="11"/>
          </p:nvPr>
        </p:nvSpPr>
        <p:spPr/>
        <p:txBody>
          <a:bodyPr/>
          <a:lstStyle/>
          <a:p>
            <a:endParaRPr lang="es-ES"/>
          </a:p>
        </p:txBody>
      </p:sp>
      <p:sp>
        <p:nvSpPr>
          <p:cNvPr id="9" name="Slide Number Placeholder 8">
            <a:extLst>
              <a:ext uri="{FF2B5EF4-FFF2-40B4-BE49-F238E27FC236}">
                <a16:creationId xmlns:a16="http://schemas.microsoft.com/office/drawing/2014/main" xmlns="" id="{A4BDEE97-FA97-48EF-A1C0-0042CBDA62A5}"/>
              </a:ext>
            </a:extLst>
          </p:cNvPr>
          <p:cNvSpPr>
            <a:spLocks noGrp="1"/>
          </p:cNvSpPr>
          <p:nvPr>
            <p:ph type="sldNum" sz="quarter" idx="12"/>
          </p:nvPr>
        </p:nvSpPr>
        <p:spPr/>
        <p:txBody>
          <a:bodyPr/>
          <a:lstStyle/>
          <a:p>
            <a:fld id="{50789A69-E8B4-442A-B775-64C5384331E2}" type="slidenum">
              <a:rPr lang="es-ES" smtClean="0"/>
              <a:pPr/>
              <a:t>‹Nº›</a:t>
            </a:fld>
            <a:endParaRPr lang="es-ES"/>
          </a:p>
        </p:txBody>
      </p:sp>
    </p:spTree>
    <p:extLst>
      <p:ext uri="{BB962C8B-B14F-4D97-AF65-F5344CB8AC3E}">
        <p14:creationId xmlns:p14="http://schemas.microsoft.com/office/powerpoint/2010/main" xmlns="" val="93030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F5A058-FCF1-4F6A-B67F-37BF43283B63}"/>
              </a:ext>
            </a:extLst>
          </p:cNvPr>
          <p:cNvSpPr>
            <a:spLocks noGrp="1"/>
          </p:cNvSpPr>
          <p:nvPr>
            <p:ph type="title"/>
          </p:nvPr>
        </p:nvSpPr>
        <p:spPr/>
        <p:txBody>
          <a:bodyPr/>
          <a:lstStyle/>
          <a:p>
            <a:r>
              <a:rPr lang="en-US"/>
              <a:t>Click to edit Master title style</a:t>
            </a:r>
            <a:endParaRPr lang="es-ES"/>
          </a:p>
        </p:txBody>
      </p:sp>
      <p:sp>
        <p:nvSpPr>
          <p:cNvPr id="3" name="Date Placeholder 2">
            <a:extLst>
              <a:ext uri="{FF2B5EF4-FFF2-40B4-BE49-F238E27FC236}">
                <a16:creationId xmlns:a16="http://schemas.microsoft.com/office/drawing/2014/main" xmlns="" id="{98A3A710-75E5-4188-9077-8BA7A2E8F3D8}"/>
              </a:ext>
            </a:extLst>
          </p:cNvPr>
          <p:cNvSpPr>
            <a:spLocks noGrp="1"/>
          </p:cNvSpPr>
          <p:nvPr>
            <p:ph type="dt" sz="half" idx="10"/>
          </p:nvPr>
        </p:nvSpPr>
        <p:spPr/>
        <p:txBody>
          <a:bodyPr/>
          <a:lstStyle/>
          <a:p>
            <a:fld id="{6492F6B1-57F5-4E41-B290-E81FED26E079}" type="datetimeFigureOut">
              <a:rPr lang="es-ES" smtClean="0"/>
              <a:pPr/>
              <a:t>07/03/2024</a:t>
            </a:fld>
            <a:endParaRPr lang="es-ES"/>
          </a:p>
        </p:txBody>
      </p:sp>
      <p:sp>
        <p:nvSpPr>
          <p:cNvPr id="4" name="Footer Placeholder 3">
            <a:extLst>
              <a:ext uri="{FF2B5EF4-FFF2-40B4-BE49-F238E27FC236}">
                <a16:creationId xmlns:a16="http://schemas.microsoft.com/office/drawing/2014/main" xmlns="" id="{2E1E7C99-ADF6-4CAF-8E86-7B3F96B887C3}"/>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a16="http://schemas.microsoft.com/office/drawing/2014/main" xmlns="" id="{22F1C477-E1D9-4095-A1FC-6889D69DC29A}"/>
              </a:ext>
            </a:extLst>
          </p:cNvPr>
          <p:cNvSpPr>
            <a:spLocks noGrp="1"/>
          </p:cNvSpPr>
          <p:nvPr>
            <p:ph type="sldNum" sz="quarter" idx="12"/>
          </p:nvPr>
        </p:nvSpPr>
        <p:spPr/>
        <p:txBody>
          <a:bodyPr/>
          <a:lstStyle/>
          <a:p>
            <a:fld id="{50789A69-E8B4-442A-B775-64C5384331E2}" type="slidenum">
              <a:rPr lang="es-ES" smtClean="0"/>
              <a:pPr/>
              <a:t>‹Nº›</a:t>
            </a:fld>
            <a:endParaRPr lang="es-ES"/>
          </a:p>
        </p:txBody>
      </p:sp>
    </p:spTree>
    <p:extLst>
      <p:ext uri="{BB962C8B-B14F-4D97-AF65-F5344CB8AC3E}">
        <p14:creationId xmlns:p14="http://schemas.microsoft.com/office/powerpoint/2010/main" xmlns="" val="1282740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32DDE69-4AE5-446A-B60F-894038FA35F2}"/>
              </a:ext>
            </a:extLst>
          </p:cNvPr>
          <p:cNvSpPr>
            <a:spLocks noGrp="1"/>
          </p:cNvSpPr>
          <p:nvPr>
            <p:ph type="dt" sz="half" idx="10"/>
          </p:nvPr>
        </p:nvSpPr>
        <p:spPr/>
        <p:txBody>
          <a:bodyPr/>
          <a:lstStyle/>
          <a:p>
            <a:fld id="{6492F6B1-57F5-4E41-B290-E81FED26E079}" type="datetimeFigureOut">
              <a:rPr lang="es-ES" smtClean="0"/>
              <a:pPr/>
              <a:t>07/03/2024</a:t>
            </a:fld>
            <a:endParaRPr lang="es-ES"/>
          </a:p>
        </p:txBody>
      </p:sp>
      <p:sp>
        <p:nvSpPr>
          <p:cNvPr id="3" name="Footer Placeholder 2">
            <a:extLst>
              <a:ext uri="{FF2B5EF4-FFF2-40B4-BE49-F238E27FC236}">
                <a16:creationId xmlns:a16="http://schemas.microsoft.com/office/drawing/2014/main" xmlns="" id="{ED91793D-D36F-47DC-A148-CD7F4B5268B6}"/>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xmlns="" id="{4F2D257B-7E69-4E7B-91F6-41ABC4577F0F}"/>
              </a:ext>
            </a:extLst>
          </p:cNvPr>
          <p:cNvSpPr>
            <a:spLocks noGrp="1"/>
          </p:cNvSpPr>
          <p:nvPr>
            <p:ph type="sldNum" sz="quarter" idx="12"/>
          </p:nvPr>
        </p:nvSpPr>
        <p:spPr/>
        <p:txBody>
          <a:bodyPr/>
          <a:lstStyle/>
          <a:p>
            <a:fld id="{50789A69-E8B4-442A-B775-64C5384331E2}" type="slidenum">
              <a:rPr lang="es-ES" smtClean="0"/>
              <a:pPr/>
              <a:t>‹Nº›</a:t>
            </a:fld>
            <a:endParaRPr lang="es-ES"/>
          </a:p>
        </p:txBody>
      </p:sp>
    </p:spTree>
    <p:extLst>
      <p:ext uri="{BB962C8B-B14F-4D97-AF65-F5344CB8AC3E}">
        <p14:creationId xmlns:p14="http://schemas.microsoft.com/office/powerpoint/2010/main" xmlns="" val="334746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A65B09-E9F1-45D1-B626-9E12686D17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Content Placeholder 2">
            <a:extLst>
              <a:ext uri="{FF2B5EF4-FFF2-40B4-BE49-F238E27FC236}">
                <a16:creationId xmlns:a16="http://schemas.microsoft.com/office/drawing/2014/main" xmlns="" id="{65CF20F3-8803-4DE7-ACCF-169ACDBA55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a:extLst>
              <a:ext uri="{FF2B5EF4-FFF2-40B4-BE49-F238E27FC236}">
                <a16:creationId xmlns:a16="http://schemas.microsoft.com/office/drawing/2014/main" xmlns="" id="{287D091E-67B6-435C-B3CA-35DF42FE56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F79A62F-680D-4E04-B50B-3BDC81C36124}"/>
              </a:ext>
            </a:extLst>
          </p:cNvPr>
          <p:cNvSpPr>
            <a:spLocks noGrp="1"/>
          </p:cNvSpPr>
          <p:nvPr>
            <p:ph type="dt" sz="half" idx="10"/>
          </p:nvPr>
        </p:nvSpPr>
        <p:spPr/>
        <p:txBody>
          <a:bodyPr/>
          <a:lstStyle/>
          <a:p>
            <a:fld id="{6492F6B1-57F5-4E41-B290-E81FED26E079}" type="datetimeFigureOut">
              <a:rPr lang="es-ES" smtClean="0"/>
              <a:pPr/>
              <a:t>07/03/2024</a:t>
            </a:fld>
            <a:endParaRPr lang="es-ES"/>
          </a:p>
        </p:txBody>
      </p:sp>
      <p:sp>
        <p:nvSpPr>
          <p:cNvPr id="6" name="Footer Placeholder 5">
            <a:extLst>
              <a:ext uri="{FF2B5EF4-FFF2-40B4-BE49-F238E27FC236}">
                <a16:creationId xmlns:a16="http://schemas.microsoft.com/office/drawing/2014/main" xmlns="" id="{0B5E4FED-95B7-43B8-8C68-A95B693C3FF2}"/>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xmlns="" id="{50F420AD-E2A8-48D6-A3CF-3CF7A455AFD3}"/>
              </a:ext>
            </a:extLst>
          </p:cNvPr>
          <p:cNvSpPr>
            <a:spLocks noGrp="1"/>
          </p:cNvSpPr>
          <p:nvPr>
            <p:ph type="sldNum" sz="quarter" idx="12"/>
          </p:nvPr>
        </p:nvSpPr>
        <p:spPr/>
        <p:txBody>
          <a:bodyPr/>
          <a:lstStyle/>
          <a:p>
            <a:fld id="{50789A69-E8B4-442A-B775-64C5384331E2}" type="slidenum">
              <a:rPr lang="es-ES" smtClean="0"/>
              <a:pPr/>
              <a:t>‹Nº›</a:t>
            </a:fld>
            <a:endParaRPr lang="es-ES"/>
          </a:p>
        </p:txBody>
      </p:sp>
    </p:spTree>
    <p:extLst>
      <p:ext uri="{BB962C8B-B14F-4D97-AF65-F5344CB8AC3E}">
        <p14:creationId xmlns:p14="http://schemas.microsoft.com/office/powerpoint/2010/main" xmlns="" val="1247034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A1EB41-77E3-48AB-A3CC-0100A622CA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Picture Placeholder 2">
            <a:extLst>
              <a:ext uri="{FF2B5EF4-FFF2-40B4-BE49-F238E27FC236}">
                <a16:creationId xmlns:a16="http://schemas.microsoft.com/office/drawing/2014/main" xmlns="" id="{89934635-81DF-4B1F-BAAB-EF23AEC256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a:extLst>
              <a:ext uri="{FF2B5EF4-FFF2-40B4-BE49-F238E27FC236}">
                <a16:creationId xmlns:a16="http://schemas.microsoft.com/office/drawing/2014/main" xmlns="" id="{CDAF8164-AE83-4645-AFEC-64A74AD08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55459B2-FC63-4161-9A6B-6FD0A63BC9BD}"/>
              </a:ext>
            </a:extLst>
          </p:cNvPr>
          <p:cNvSpPr>
            <a:spLocks noGrp="1"/>
          </p:cNvSpPr>
          <p:nvPr>
            <p:ph type="dt" sz="half" idx="10"/>
          </p:nvPr>
        </p:nvSpPr>
        <p:spPr/>
        <p:txBody>
          <a:bodyPr/>
          <a:lstStyle/>
          <a:p>
            <a:fld id="{6492F6B1-57F5-4E41-B290-E81FED26E079}" type="datetimeFigureOut">
              <a:rPr lang="es-ES" smtClean="0"/>
              <a:pPr/>
              <a:t>07/03/2024</a:t>
            </a:fld>
            <a:endParaRPr lang="es-ES"/>
          </a:p>
        </p:txBody>
      </p:sp>
      <p:sp>
        <p:nvSpPr>
          <p:cNvPr id="6" name="Footer Placeholder 5">
            <a:extLst>
              <a:ext uri="{FF2B5EF4-FFF2-40B4-BE49-F238E27FC236}">
                <a16:creationId xmlns:a16="http://schemas.microsoft.com/office/drawing/2014/main" xmlns="" id="{D9247223-163E-44C8-AEC0-406DB5A21CB7}"/>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xmlns="" id="{62A5F17E-3C4C-43B7-925E-4134F8A23C91}"/>
              </a:ext>
            </a:extLst>
          </p:cNvPr>
          <p:cNvSpPr>
            <a:spLocks noGrp="1"/>
          </p:cNvSpPr>
          <p:nvPr>
            <p:ph type="sldNum" sz="quarter" idx="12"/>
          </p:nvPr>
        </p:nvSpPr>
        <p:spPr/>
        <p:txBody>
          <a:bodyPr/>
          <a:lstStyle/>
          <a:p>
            <a:fld id="{50789A69-E8B4-442A-B775-64C5384331E2}" type="slidenum">
              <a:rPr lang="es-ES" smtClean="0"/>
              <a:pPr/>
              <a:t>‹Nº›</a:t>
            </a:fld>
            <a:endParaRPr lang="es-ES"/>
          </a:p>
        </p:txBody>
      </p:sp>
    </p:spTree>
    <p:extLst>
      <p:ext uri="{BB962C8B-B14F-4D97-AF65-F5344CB8AC3E}">
        <p14:creationId xmlns:p14="http://schemas.microsoft.com/office/powerpoint/2010/main" xmlns="" val="1837025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7CF8EFF-5ED6-4BBC-8C28-6EB31E0CC6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
          </a:p>
        </p:txBody>
      </p:sp>
      <p:sp>
        <p:nvSpPr>
          <p:cNvPr id="3" name="Text Placeholder 2">
            <a:extLst>
              <a:ext uri="{FF2B5EF4-FFF2-40B4-BE49-F238E27FC236}">
                <a16:creationId xmlns:a16="http://schemas.microsoft.com/office/drawing/2014/main" xmlns="" id="{4116C7BD-656E-4960-B0D1-6D629B2C91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xmlns="" id="{F9A3EBB0-7F3B-4904-B818-497069C401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2F6B1-57F5-4E41-B290-E81FED26E079}" type="datetimeFigureOut">
              <a:rPr lang="es-ES" smtClean="0"/>
              <a:pPr/>
              <a:t>07/03/2024</a:t>
            </a:fld>
            <a:endParaRPr lang="es-ES"/>
          </a:p>
        </p:txBody>
      </p:sp>
      <p:sp>
        <p:nvSpPr>
          <p:cNvPr id="5" name="Footer Placeholder 4">
            <a:extLst>
              <a:ext uri="{FF2B5EF4-FFF2-40B4-BE49-F238E27FC236}">
                <a16:creationId xmlns:a16="http://schemas.microsoft.com/office/drawing/2014/main" xmlns="" id="{BBC6F14D-3606-4B29-A484-CDA7D6A0D7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a:extLst>
              <a:ext uri="{FF2B5EF4-FFF2-40B4-BE49-F238E27FC236}">
                <a16:creationId xmlns:a16="http://schemas.microsoft.com/office/drawing/2014/main" xmlns="" id="{A1423A8C-C680-4349-9460-455B6FC5C9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89A69-E8B4-442A-B775-64C5384331E2}" type="slidenum">
              <a:rPr lang="es-ES" smtClean="0"/>
              <a:pPr/>
              <a:t>‹Nº›</a:t>
            </a:fld>
            <a:endParaRPr lang="es-ES"/>
          </a:p>
        </p:txBody>
      </p:sp>
    </p:spTree>
    <p:extLst>
      <p:ext uri="{BB962C8B-B14F-4D97-AF65-F5344CB8AC3E}">
        <p14:creationId xmlns:p14="http://schemas.microsoft.com/office/powerpoint/2010/main" xmlns="" val="3443837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customXml" Target="../ink/ink2.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xmlns="" id="{870A1295-61BC-4214-AA3E-D39667302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2016061-7174-409A-BCE5-4D8EFD54AC88}"/>
              </a:ext>
            </a:extLst>
          </p:cNvPr>
          <p:cNvSpPr>
            <a:spLocks noGrp="1"/>
          </p:cNvSpPr>
          <p:nvPr>
            <p:ph type="title"/>
          </p:nvPr>
        </p:nvSpPr>
        <p:spPr>
          <a:xfrm>
            <a:off x="798388" y="4757716"/>
            <a:ext cx="10592174" cy="1000655"/>
          </a:xfrm>
        </p:spPr>
        <p:txBody>
          <a:bodyPr vert="horz" lIns="91440" tIns="45720" rIns="91440" bIns="45720" rtlCol="0" anchor="t">
            <a:noAutofit/>
          </a:bodyPr>
          <a:lstStyle/>
          <a:p>
            <a:pPr algn="ctr"/>
            <a:r>
              <a:rPr lang="en-US" sz="2800" b="1" dirty="0" err="1">
                <a:solidFill>
                  <a:schemeClr val="tx2"/>
                </a:solidFill>
              </a:rPr>
              <a:t>Género</a:t>
            </a:r>
            <a:r>
              <a:rPr lang="en-US" sz="2800" b="1" dirty="0">
                <a:solidFill>
                  <a:schemeClr val="tx2"/>
                </a:solidFill>
              </a:rPr>
              <a:t> y </a:t>
            </a:r>
            <a:r>
              <a:rPr lang="en-US" sz="2800" b="1" dirty="0" err="1">
                <a:solidFill>
                  <a:schemeClr val="tx2"/>
                </a:solidFill>
              </a:rPr>
              <a:t>gestión</a:t>
            </a:r>
            <a:r>
              <a:rPr lang="en-US" sz="2800" b="1" dirty="0">
                <a:solidFill>
                  <a:schemeClr val="tx2"/>
                </a:solidFill>
              </a:rPr>
              <a:t> de crisis: Kosovo y </a:t>
            </a:r>
            <a:r>
              <a:rPr lang="en-US" sz="2800" b="1" dirty="0" err="1">
                <a:solidFill>
                  <a:schemeClr val="tx2"/>
                </a:solidFill>
              </a:rPr>
              <a:t>Sudán</a:t>
            </a:r>
            <a:r>
              <a:rPr lang="en-US" sz="2800" b="1" dirty="0">
                <a:solidFill>
                  <a:schemeClr val="tx2"/>
                </a:solidFill>
              </a:rPr>
              <a:t> del Sur</a:t>
            </a:r>
            <a:br>
              <a:rPr lang="en-US" sz="2800" b="1" dirty="0">
                <a:solidFill>
                  <a:schemeClr val="tx2"/>
                </a:solidFill>
              </a:rPr>
            </a:br>
            <a:r>
              <a:rPr lang="en-US" sz="2800" b="1" dirty="0">
                <a:solidFill>
                  <a:schemeClr val="tx2"/>
                </a:solidFill>
              </a:rPr>
              <a:t/>
            </a:r>
            <a:br>
              <a:rPr lang="en-US" sz="2800" b="1" dirty="0">
                <a:solidFill>
                  <a:schemeClr val="tx2"/>
                </a:solidFill>
              </a:rPr>
            </a:br>
            <a:r>
              <a:rPr lang="en-US" sz="2800" b="1" dirty="0">
                <a:solidFill>
                  <a:schemeClr val="tx2"/>
                </a:solidFill>
              </a:rPr>
              <a:t>María Avello Martínez </a:t>
            </a:r>
            <a:br>
              <a:rPr lang="en-US" sz="2800" b="1" dirty="0">
                <a:solidFill>
                  <a:schemeClr val="tx2"/>
                </a:solidFill>
              </a:rPr>
            </a:br>
            <a:r>
              <a:rPr lang="en-US" sz="2800" b="1" dirty="0">
                <a:solidFill>
                  <a:schemeClr val="tx2"/>
                </a:solidFill>
              </a:rPr>
              <a:t>Universidad de Oviedo</a:t>
            </a:r>
          </a:p>
        </p:txBody>
      </p:sp>
      <p:pic>
        <p:nvPicPr>
          <p:cNvPr id="3" name="Picture 2">
            <a:extLst>
              <a:ext uri="{FF2B5EF4-FFF2-40B4-BE49-F238E27FC236}">
                <a16:creationId xmlns:a16="http://schemas.microsoft.com/office/drawing/2014/main" xmlns="" id="{B591679B-10BF-2ADB-2DE0-3461C865A494}"/>
              </a:ext>
            </a:extLst>
          </p:cNvPr>
          <p:cNvPicPr>
            <a:picLocks noChangeAspect="1"/>
          </p:cNvPicPr>
          <p:nvPr/>
        </p:nvPicPr>
        <p:blipFill rotWithShape="1">
          <a:blip r:embed="rId2" cstate="print"/>
          <a:srcRect t="48373"/>
          <a:stretch/>
        </p:blipFill>
        <p:spPr>
          <a:xfrm>
            <a:off x="-1" y="10"/>
            <a:ext cx="12192001" cy="4201449"/>
          </a:xfrm>
          <a:prstGeom prst="rect">
            <a:avLst/>
          </a:prstGeom>
        </p:spPr>
      </p:pic>
      <p:grpSp>
        <p:nvGrpSpPr>
          <p:cNvPr id="89" name="Group 88">
            <a:extLst>
              <a:ext uri="{FF2B5EF4-FFF2-40B4-BE49-F238E27FC236}">
                <a16:creationId xmlns:a16="http://schemas.microsoft.com/office/drawing/2014/main" xmlns="" id="{0B139475-2B26-4CA9-9413-DE741E49F7B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2941813"/>
            <a:ext cx="12188952" cy="1828800"/>
            <a:chOff x="-305" y="3144820"/>
            <a:chExt cx="9182100" cy="1551136"/>
          </a:xfrm>
        </p:grpSpPr>
        <p:sp useBgFill="1">
          <p:nvSpPr>
            <p:cNvPr id="83" name="Freeform: Shape 82">
              <a:extLst>
                <a:ext uri="{FF2B5EF4-FFF2-40B4-BE49-F238E27FC236}">
                  <a16:creationId xmlns:a16="http://schemas.microsoft.com/office/drawing/2014/main" xmlns="" id="{16C6BF63-6277-4C39-BE5D-3C341662CE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xmlns="" id="{6EA3BAD9-C130-4A9C-9086-20D132A6CF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xmlns="" id="{2587D38B-9E07-4A8B-B285-5FEBF6A60D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xmlns="" id="{5EF4DD4B-217B-4346-A2B8-4327936399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xmlns="" val="1514514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8C5F9B-CD26-444E-9CFC-BD1AE53FD080}"/>
              </a:ext>
            </a:extLst>
          </p:cNvPr>
          <p:cNvSpPr>
            <a:spLocks noGrp="1"/>
          </p:cNvSpPr>
          <p:nvPr>
            <p:ph type="title"/>
          </p:nvPr>
        </p:nvSpPr>
        <p:spPr>
          <a:xfrm>
            <a:off x="838200" y="365125"/>
            <a:ext cx="10515600" cy="1169476"/>
          </a:xfrm>
        </p:spPr>
        <p:txBody>
          <a:bodyPr/>
          <a:lstStyle/>
          <a:p>
            <a:r>
              <a:rPr lang="es-ES" dirty="0"/>
              <a:t>Operaciones finalizadas: referencias expresas</a:t>
            </a:r>
          </a:p>
        </p:txBody>
      </p:sp>
      <p:sp>
        <p:nvSpPr>
          <p:cNvPr id="4" name="Rectangle 3">
            <a:extLst>
              <a:ext uri="{FF2B5EF4-FFF2-40B4-BE49-F238E27FC236}">
                <a16:creationId xmlns:a16="http://schemas.microsoft.com/office/drawing/2014/main" xmlns="" id="{795E68CD-F2A8-44DF-9A30-63DAADB93A3C}"/>
              </a:ext>
            </a:extLst>
          </p:cNvPr>
          <p:cNvSpPr/>
          <p:nvPr/>
        </p:nvSpPr>
        <p:spPr>
          <a:xfrm>
            <a:off x="0" y="0"/>
            <a:ext cx="12192000" cy="3651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xmlns="" id="{460B4EDF-D500-4431-A39E-9C24574ED2E9}"/>
              </a:ext>
            </a:extLst>
          </p:cNvPr>
          <p:cNvPicPr>
            <a:picLocks noChangeAspect="1"/>
          </p:cNvPicPr>
          <p:nvPr/>
        </p:nvPicPr>
        <p:blipFill>
          <a:blip r:embed="rId2" cstate="print"/>
          <a:stretch>
            <a:fillRect/>
          </a:stretch>
        </p:blipFill>
        <p:spPr>
          <a:xfrm>
            <a:off x="364355" y="2458456"/>
            <a:ext cx="5837003" cy="3218935"/>
          </a:xfrm>
          <a:prstGeom prst="rect">
            <a:avLst/>
          </a:prstGeom>
        </p:spPr>
      </p:pic>
      <p:pic>
        <p:nvPicPr>
          <p:cNvPr id="17" name="Picture 16">
            <a:extLst>
              <a:ext uri="{FF2B5EF4-FFF2-40B4-BE49-F238E27FC236}">
                <a16:creationId xmlns:a16="http://schemas.microsoft.com/office/drawing/2014/main" xmlns="" id="{9F797BA4-BC65-42F9-8AFA-B7B6C38EACFA}"/>
              </a:ext>
            </a:extLst>
          </p:cNvPr>
          <p:cNvPicPr>
            <a:picLocks noChangeAspect="1"/>
          </p:cNvPicPr>
          <p:nvPr/>
        </p:nvPicPr>
        <p:blipFill>
          <a:blip r:embed="rId3" cstate="print"/>
          <a:stretch>
            <a:fillRect/>
          </a:stretch>
        </p:blipFill>
        <p:spPr>
          <a:xfrm>
            <a:off x="6096000" y="2452150"/>
            <a:ext cx="5491958" cy="3218935"/>
          </a:xfrm>
          <a:prstGeom prst="rect">
            <a:avLst/>
          </a:prstGeom>
        </p:spPr>
      </p:pic>
      <p:sp>
        <p:nvSpPr>
          <p:cNvPr id="20" name="TextBox 19">
            <a:extLst>
              <a:ext uri="{FF2B5EF4-FFF2-40B4-BE49-F238E27FC236}">
                <a16:creationId xmlns:a16="http://schemas.microsoft.com/office/drawing/2014/main" xmlns="" id="{AEF0ED1D-B192-4FDC-AA8C-9CEB9F94C642}"/>
              </a:ext>
            </a:extLst>
          </p:cNvPr>
          <p:cNvSpPr txBox="1"/>
          <p:nvPr/>
        </p:nvSpPr>
        <p:spPr>
          <a:xfrm>
            <a:off x="8309056" y="1281155"/>
            <a:ext cx="1523174" cy="1292662"/>
          </a:xfrm>
          <a:prstGeom prst="rect">
            <a:avLst/>
          </a:prstGeom>
          <a:noFill/>
        </p:spPr>
        <p:txBody>
          <a:bodyPr wrap="none" rtlCol="0">
            <a:spAutoFit/>
          </a:bodyPr>
          <a:lstStyle/>
          <a:p>
            <a:r>
              <a:rPr lang="es-ES" sz="2400" dirty="0" smtClean="0"/>
              <a:t>1998-2014</a:t>
            </a:r>
          </a:p>
          <a:p>
            <a:pPr algn="ctr"/>
            <a:r>
              <a:rPr lang="es-ES" sz="5400" b="1" dirty="0" smtClean="0">
                <a:solidFill>
                  <a:srgbClr val="FF0000"/>
                </a:solidFill>
              </a:rPr>
              <a:t>82%</a:t>
            </a:r>
            <a:endParaRPr lang="es-ES" sz="5400" b="1" dirty="0">
              <a:solidFill>
                <a:srgbClr val="FF0000"/>
              </a:solidFill>
            </a:endParaRPr>
          </a:p>
        </p:txBody>
      </p:sp>
      <p:sp>
        <p:nvSpPr>
          <p:cNvPr id="23" name="TextBox 22">
            <a:extLst>
              <a:ext uri="{FF2B5EF4-FFF2-40B4-BE49-F238E27FC236}">
                <a16:creationId xmlns:a16="http://schemas.microsoft.com/office/drawing/2014/main" xmlns="" id="{BA2DE8DA-8EA7-4A54-B62A-71489B537633}"/>
              </a:ext>
            </a:extLst>
          </p:cNvPr>
          <p:cNvSpPr txBox="1"/>
          <p:nvPr/>
        </p:nvSpPr>
        <p:spPr>
          <a:xfrm>
            <a:off x="2623329" y="1211872"/>
            <a:ext cx="1523174" cy="1292662"/>
          </a:xfrm>
          <a:prstGeom prst="rect">
            <a:avLst/>
          </a:prstGeom>
          <a:noFill/>
        </p:spPr>
        <p:txBody>
          <a:bodyPr wrap="none" rtlCol="0">
            <a:spAutoFit/>
          </a:bodyPr>
          <a:lstStyle/>
          <a:p>
            <a:r>
              <a:rPr lang="es-ES" sz="2400" dirty="0" smtClean="0"/>
              <a:t>1995-1998</a:t>
            </a:r>
            <a:endParaRPr lang="es-ES" sz="2400" dirty="0" smtClean="0"/>
          </a:p>
          <a:p>
            <a:pPr algn="ctr"/>
            <a:r>
              <a:rPr lang="es-ES" sz="5400" b="1" dirty="0" smtClean="0">
                <a:solidFill>
                  <a:srgbClr val="FF0000"/>
                </a:solidFill>
              </a:rPr>
              <a:t>23%</a:t>
            </a:r>
            <a:endParaRPr lang="es-ES" sz="5400" b="1" dirty="0">
              <a:solidFill>
                <a:srgbClr val="FF0000"/>
              </a:solidFill>
            </a:endParaRPr>
          </a:p>
        </p:txBody>
      </p:sp>
    </p:spTree>
    <p:extLst>
      <p:ext uri="{BB962C8B-B14F-4D97-AF65-F5344CB8AC3E}">
        <p14:creationId xmlns:p14="http://schemas.microsoft.com/office/powerpoint/2010/main" xmlns="" val="1193547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8C5F9B-CD26-444E-9CFC-BD1AE53FD080}"/>
              </a:ext>
            </a:extLst>
          </p:cNvPr>
          <p:cNvSpPr>
            <a:spLocks noGrp="1"/>
          </p:cNvSpPr>
          <p:nvPr>
            <p:ph type="title"/>
          </p:nvPr>
        </p:nvSpPr>
        <p:spPr>
          <a:xfrm>
            <a:off x="838200" y="365125"/>
            <a:ext cx="10515600" cy="1351708"/>
          </a:xfrm>
        </p:spPr>
        <p:txBody>
          <a:bodyPr/>
          <a:lstStyle/>
          <a:p>
            <a:r>
              <a:rPr lang="es-ES" dirty="0"/>
              <a:t>Operaciones finalizadas</a:t>
            </a:r>
          </a:p>
        </p:txBody>
      </p:sp>
      <p:sp>
        <p:nvSpPr>
          <p:cNvPr id="4" name="Rectangle 3">
            <a:extLst>
              <a:ext uri="{FF2B5EF4-FFF2-40B4-BE49-F238E27FC236}">
                <a16:creationId xmlns:a16="http://schemas.microsoft.com/office/drawing/2014/main" xmlns="" id="{795E68CD-F2A8-44DF-9A30-63DAADB93A3C}"/>
              </a:ext>
            </a:extLst>
          </p:cNvPr>
          <p:cNvSpPr/>
          <p:nvPr/>
        </p:nvSpPr>
        <p:spPr>
          <a:xfrm>
            <a:off x="0" y="0"/>
            <a:ext cx="12192000" cy="3651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27B7D21F-305B-41FA-A32B-C608458B078D}"/>
              </a:ext>
            </a:extLst>
          </p:cNvPr>
          <p:cNvPicPr>
            <a:picLocks noChangeAspect="1"/>
          </p:cNvPicPr>
          <p:nvPr/>
        </p:nvPicPr>
        <p:blipFill>
          <a:blip r:embed="rId2" cstate="print"/>
          <a:stretch>
            <a:fillRect/>
          </a:stretch>
        </p:blipFill>
        <p:spPr>
          <a:xfrm>
            <a:off x="1203649" y="2228095"/>
            <a:ext cx="5374434" cy="3950560"/>
          </a:xfrm>
          <a:prstGeom prst="rect">
            <a:avLst/>
          </a:prstGeom>
        </p:spPr>
      </p:pic>
      <p:pic>
        <p:nvPicPr>
          <p:cNvPr id="5" name="Picture 4">
            <a:extLst>
              <a:ext uri="{FF2B5EF4-FFF2-40B4-BE49-F238E27FC236}">
                <a16:creationId xmlns:a16="http://schemas.microsoft.com/office/drawing/2014/main" xmlns="" id="{B6F3577F-9D3C-47CD-BE57-A4A4036E3FD8}"/>
              </a:ext>
            </a:extLst>
          </p:cNvPr>
          <p:cNvPicPr>
            <a:picLocks noChangeAspect="1"/>
          </p:cNvPicPr>
          <p:nvPr/>
        </p:nvPicPr>
        <p:blipFill>
          <a:blip r:embed="rId3" cstate="print"/>
          <a:stretch>
            <a:fillRect/>
          </a:stretch>
        </p:blipFill>
        <p:spPr>
          <a:xfrm>
            <a:off x="6578083" y="2218113"/>
            <a:ext cx="5188588" cy="3950560"/>
          </a:xfrm>
          <a:prstGeom prst="rect">
            <a:avLst/>
          </a:prstGeom>
        </p:spPr>
      </p:pic>
    </p:spTree>
    <p:extLst>
      <p:ext uri="{BB962C8B-B14F-4D97-AF65-F5344CB8AC3E}">
        <p14:creationId xmlns:p14="http://schemas.microsoft.com/office/powerpoint/2010/main" xmlns="" val="4095389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8C5F9B-CD26-444E-9CFC-BD1AE53FD080}"/>
              </a:ext>
            </a:extLst>
          </p:cNvPr>
          <p:cNvSpPr>
            <a:spLocks noGrp="1"/>
          </p:cNvSpPr>
          <p:nvPr>
            <p:ph type="title"/>
          </p:nvPr>
        </p:nvSpPr>
        <p:spPr>
          <a:xfrm>
            <a:off x="838200" y="365125"/>
            <a:ext cx="10515600" cy="1351708"/>
          </a:xfrm>
        </p:spPr>
        <p:txBody>
          <a:bodyPr/>
          <a:lstStyle/>
          <a:p>
            <a:pPr algn="ctr"/>
            <a:r>
              <a:rPr lang="es-ES" dirty="0"/>
              <a:t>Operaciones finalizadas: ref. genéricas y expresas</a:t>
            </a:r>
          </a:p>
        </p:txBody>
      </p:sp>
      <p:sp>
        <p:nvSpPr>
          <p:cNvPr id="4" name="Rectangle 3">
            <a:extLst>
              <a:ext uri="{FF2B5EF4-FFF2-40B4-BE49-F238E27FC236}">
                <a16:creationId xmlns:a16="http://schemas.microsoft.com/office/drawing/2014/main" xmlns="" id="{795E68CD-F2A8-44DF-9A30-63DAADB93A3C}"/>
              </a:ext>
            </a:extLst>
          </p:cNvPr>
          <p:cNvSpPr/>
          <p:nvPr/>
        </p:nvSpPr>
        <p:spPr>
          <a:xfrm>
            <a:off x="0" y="0"/>
            <a:ext cx="12192000" cy="3651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8EB32A7C-D3F3-4D96-82BE-44AE7ED56763}"/>
              </a:ext>
            </a:extLst>
          </p:cNvPr>
          <p:cNvPicPr>
            <a:picLocks noChangeAspect="1"/>
          </p:cNvPicPr>
          <p:nvPr/>
        </p:nvPicPr>
        <p:blipFill>
          <a:blip r:embed="rId2" cstate="print"/>
          <a:stretch>
            <a:fillRect/>
          </a:stretch>
        </p:blipFill>
        <p:spPr>
          <a:xfrm>
            <a:off x="2118049" y="1526329"/>
            <a:ext cx="7751048" cy="4790121"/>
          </a:xfrm>
          <a:prstGeom prst="rect">
            <a:avLst/>
          </a:prstGeom>
        </p:spPr>
      </p:pic>
    </p:spTree>
    <p:extLst>
      <p:ext uri="{BB962C8B-B14F-4D97-AF65-F5344CB8AC3E}">
        <p14:creationId xmlns:p14="http://schemas.microsoft.com/office/powerpoint/2010/main" xmlns="" val="252974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8C5F9B-CD26-444E-9CFC-BD1AE53FD080}"/>
              </a:ext>
            </a:extLst>
          </p:cNvPr>
          <p:cNvSpPr>
            <a:spLocks noGrp="1"/>
          </p:cNvSpPr>
          <p:nvPr>
            <p:ph type="title"/>
          </p:nvPr>
        </p:nvSpPr>
        <p:spPr>
          <a:xfrm>
            <a:off x="838200" y="365125"/>
            <a:ext cx="10515600" cy="1351708"/>
          </a:xfrm>
        </p:spPr>
        <p:txBody>
          <a:bodyPr/>
          <a:lstStyle/>
          <a:p>
            <a:r>
              <a:rPr lang="es-ES" dirty="0"/>
              <a:t>Operaciones finalizadas</a:t>
            </a:r>
          </a:p>
        </p:txBody>
      </p:sp>
      <p:sp>
        <p:nvSpPr>
          <p:cNvPr id="4" name="Rectangle 3">
            <a:extLst>
              <a:ext uri="{FF2B5EF4-FFF2-40B4-BE49-F238E27FC236}">
                <a16:creationId xmlns:a16="http://schemas.microsoft.com/office/drawing/2014/main" xmlns="" id="{795E68CD-F2A8-44DF-9A30-63DAADB93A3C}"/>
              </a:ext>
            </a:extLst>
          </p:cNvPr>
          <p:cNvSpPr/>
          <p:nvPr/>
        </p:nvSpPr>
        <p:spPr>
          <a:xfrm>
            <a:off x="0" y="0"/>
            <a:ext cx="12192000" cy="3651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7A156B85-0CD5-4ACE-8C3A-3C4D096BAA53}"/>
              </a:ext>
            </a:extLst>
          </p:cNvPr>
          <p:cNvSpPr txBox="1"/>
          <p:nvPr/>
        </p:nvSpPr>
        <p:spPr>
          <a:xfrm>
            <a:off x="1007706" y="1810139"/>
            <a:ext cx="9451909" cy="3539430"/>
          </a:xfrm>
          <a:prstGeom prst="rect">
            <a:avLst/>
          </a:prstGeom>
          <a:noFill/>
        </p:spPr>
        <p:txBody>
          <a:bodyPr wrap="square" rtlCol="0">
            <a:spAutoFit/>
          </a:bodyPr>
          <a:lstStyle/>
          <a:p>
            <a:pPr marL="342900" indent="-342900">
              <a:buFont typeface="Calibri" panose="020F0502020204030204" pitchFamily="34" charset="0"/>
              <a:buChar char="→"/>
            </a:pPr>
            <a:r>
              <a:rPr lang="es-ES" sz="2800" dirty="0"/>
              <a:t>“</a:t>
            </a:r>
            <a:r>
              <a:rPr lang="es-ES" sz="2800" b="1" dirty="0"/>
              <a:t>Alrededor” </a:t>
            </a:r>
            <a:r>
              <a:rPr lang="es-ES" sz="2800" dirty="0"/>
              <a:t>del mandato”</a:t>
            </a:r>
          </a:p>
          <a:p>
            <a:endParaRPr lang="es-ES" sz="2800" dirty="0"/>
          </a:p>
          <a:p>
            <a:pPr marL="342900" indent="-342900">
              <a:buFont typeface="Wingdings" panose="05000000000000000000" pitchFamily="2" charset="2"/>
              <a:buChar char="§"/>
            </a:pPr>
            <a:r>
              <a:rPr lang="es-ES" sz="2800" dirty="0"/>
              <a:t>Parte introductoria de las resoluciones: tareas policiales, creación de instituciones, formación en materia DDHH</a:t>
            </a:r>
          </a:p>
          <a:p>
            <a:endParaRPr lang="es-ES" sz="2800" dirty="0"/>
          </a:p>
          <a:p>
            <a:pPr marL="342900" indent="-342900">
              <a:buFont typeface="Wingdings" panose="05000000000000000000" pitchFamily="2" charset="2"/>
              <a:buChar char="§"/>
            </a:pPr>
            <a:r>
              <a:rPr lang="es-ES" sz="2800" dirty="0"/>
              <a:t>DDHH relevantes en los informes SG</a:t>
            </a:r>
          </a:p>
          <a:p>
            <a:endParaRPr lang="es-ES" sz="2800" dirty="0"/>
          </a:p>
          <a:p>
            <a:pPr marL="342900" indent="-342900">
              <a:buFont typeface="Wingdings" panose="05000000000000000000" pitchFamily="2" charset="2"/>
              <a:buChar char="§"/>
            </a:pPr>
            <a:r>
              <a:rPr lang="es-ES" sz="2800" dirty="0"/>
              <a:t>Falta de estrategia</a:t>
            </a:r>
          </a:p>
        </p:txBody>
      </p:sp>
    </p:spTree>
    <p:extLst>
      <p:ext uri="{BB962C8B-B14F-4D97-AF65-F5344CB8AC3E}">
        <p14:creationId xmlns:p14="http://schemas.microsoft.com/office/powerpoint/2010/main" xmlns="" val="3366843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95E68CD-F2A8-44DF-9A30-63DAADB93A3C}"/>
              </a:ext>
            </a:extLst>
          </p:cNvPr>
          <p:cNvSpPr/>
          <p:nvPr/>
        </p:nvSpPr>
        <p:spPr>
          <a:xfrm>
            <a:off x="0" y="0"/>
            <a:ext cx="12192000" cy="3651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7A156B85-0CD5-4ACE-8C3A-3C4D096BAA53}"/>
              </a:ext>
            </a:extLst>
          </p:cNvPr>
          <p:cNvSpPr txBox="1"/>
          <p:nvPr/>
        </p:nvSpPr>
        <p:spPr>
          <a:xfrm>
            <a:off x="768220" y="582067"/>
            <a:ext cx="10655559" cy="5693866"/>
          </a:xfrm>
          <a:prstGeom prst="rect">
            <a:avLst/>
          </a:prstGeom>
          <a:noFill/>
        </p:spPr>
        <p:txBody>
          <a:bodyPr wrap="square" rtlCol="0">
            <a:spAutoFit/>
          </a:bodyPr>
          <a:lstStyle/>
          <a:p>
            <a:pPr marL="342900" indent="-342900" algn="just">
              <a:buFont typeface="Calibri" panose="020F0502020204030204" pitchFamily="34" charset="0"/>
              <a:buChar char="→"/>
            </a:pPr>
            <a:r>
              <a:rPr lang="es-ES" sz="2800" dirty="0"/>
              <a:t>En el </a:t>
            </a:r>
            <a:r>
              <a:rPr lang="es-ES" sz="2800" b="1" dirty="0"/>
              <a:t>centro</a:t>
            </a:r>
            <a:r>
              <a:rPr lang="es-ES" sz="2800" dirty="0"/>
              <a:t> del mandato</a:t>
            </a:r>
          </a:p>
          <a:p>
            <a:pPr marL="457200" indent="-457200" algn="just">
              <a:buFont typeface="Wingdings" panose="05000000000000000000" pitchFamily="2" charset="2"/>
              <a:buChar char="§"/>
            </a:pPr>
            <a:r>
              <a:rPr lang="es-ES" sz="2800" dirty="0"/>
              <a:t>UNOMSIL (1998)</a:t>
            </a:r>
          </a:p>
          <a:p>
            <a:pPr algn="just"/>
            <a:r>
              <a:rPr lang="es-ES" sz="2800" dirty="0"/>
              <a:t>Mandato observadores militares</a:t>
            </a:r>
          </a:p>
          <a:p>
            <a:pPr algn="just"/>
            <a:endParaRPr lang="es-ES" sz="2800" dirty="0"/>
          </a:p>
          <a:p>
            <a:pPr algn="just"/>
            <a:r>
              <a:rPr lang="es-ES" sz="2400" i="1" dirty="0">
                <a:effectLst/>
                <a:latin typeface="Times New Roman" panose="02020603050405020304" pitchFamily="18" charset="0"/>
                <a:ea typeface="Calibri" panose="020F0502020204030204" pitchFamily="34" charset="0"/>
              </a:rPr>
              <a:t>7c) Ayudar a vigilar el cumplimiento del Derecho Internacional humanitario, incluso en los puntos de desarme y desmovilización, cuando las condiciones de seguridad lo permitan</a:t>
            </a:r>
            <a:r>
              <a:rPr lang="es-ES" sz="2400" dirty="0">
                <a:effectLst/>
                <a:latin typeface="Times New Roman" panose="02020603050405020304" pitchFamily="18" charset="0"/>
                <a:ea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alibri" panose="020F0502020204030204"/>
                <a:ea typeface="+mn-ea"/>
                <a:cs typeface="+mn-cs"/>
              </a:rPr>
              <a:t>Mandato observadores civiles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2400" i="1" dirty="0">
                <a:effectLst/>
                <a:latin typeface="Times New Roman" panose="02020603050405020304" pitchFamily="18" charset="0"/>
                <a:ea typeface="Calibri" panose="020F0502020204030204" pitchFamily="34" charset="0"/>
              </a:rPr>
              <a:t>b) Informar acerca de las violaciones del Derecho Internacional humanitario y de los Derechos Humanos en Sierra Leona y, en consulta con los organismos competentes de las Naciones Unidas, ayudar al Gobierno de Sierra Leona en sus esfuerzos por satisfacer las necesidades del país en materia de Derechos Humanos</a:t>
            </a: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just"/>
            <a:endParaRPr lang="es-ES" sz="2800" dirty="0"/>
          </a:p>
        </p:txBody>
      </p:sp>
    </p:spTree>
    <p:extLst>
      <p:ext uri="{BB962C8B-B14F-4D97-AF65-F5344CB8AC3E}">
        <p14:creationId xmlns:p14="http://schemas.microsoft.com/office/powerpoint/2010/main" xmlns="" val="3144182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95E68CD-F2A8-44DF-9A30-63DAADB93A3C}"/>
              </a:ext>
            </a:extLst>
          </p:cNvPr>
          <p:cNvSpPr/>
          <p:nvPr/>
        </p:nvSpPr>
        <p:spPr>
          <a:xfrm>
            <a:off x="0" y="0"/>
            <a:ext cx="12192000" cy="3651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7A156B85-0CD5-4ACE-8C3A-3C4D096BAA53}"/>
              </a:ext>
            </a:extLst>
          </p:cNvPr>
          <p:cNvSpPr txBox="1"/>
          <p:nvPr/>
        </p:nvSpPr>
        <p:spPr>
          <a:xfrm>
            <a:off x="905070" y="895740"/>
            <a:ext cx="10655559" cy="6186309"/>
          </a:xfrm>
          <a:prstGeom prst="rect">
            <a:avLst/>
          </a:prstGeom>
          <a:noFill/>
        </p:spPr>
        <p:txBody>
          <a:bodyPr wrap="square" rtlCol="0">
            <a:spAutoFit/>
          </a:bodyPr>
          <a:lstStyle/>
          <a:p>
            <a:pPr marL="342900" indent="-342900" algn="just">
              <a:buFont typeface="Calibri" panose="020F0502020204030204" pitchFamily="34" charset="0"/>
              <a:buChar char="→"/>
            </a:pPr>
            <a:r>
              <a:rPr lang="es-ES" sz="2800" dirty="0"/>
              <a:t>En el </a:t>
            </a:r>
            <a:r>
              <a:rPr lang="es-ES" sz="2800" b="1" dirty="0"/>
              <a:t>centro</a:t>
            </a:r>
            <a:r>
              <a:rPr lang="es-ES" sz="2800" dirty="0"/>
              <a:t> del mandato</a:t>
            </a:r>
          </a:p>
          <a:p>
            <a:pPr algn="just"/>
            <a:endParaRPr lang="es-ES" sz="2800" dirty="0"/>
          </a:p>
          <a:p>
            <a:pPr marL="457200" indent="-457200" algn="just">
              <a:buFont typeface="Wingdings" panose="05000000000000000000" pitchFamily="2" charset="2"/>
              <a:buChar char="§"/>
            </a:pPr>
            <a:r>
              <a:rPr lang="es-ES" sz="2400" dirty="0">
                <a:effectLst/>
                <a:ea typeface="Calibri" panose="020F0502020204030204" pitchFamily="34" charset="0"/>
              </a:rPr>
              <a:t>UNAMSIL, resolución 1270 (1999)</a:t>
            </a:r>
          </a:p>
          <a:p>
            <a:pPr algn="just"/>
            <a:endParaRPr lang="es-ES" sz="2400" dirty="0"/>
          </a:p>
          <a:p>
            <a:pPr marL="342900" indent="-342900" algn="just">
              <a:buFont typeface="Wingdings" panose="05000000000000000000" pitchFamily="2" charset="2"/>
              <a:buChar char="ü"/>
            </a:pPr>
            <a:r>
              <a:rPr lang="es-ES" sz="2400" dirty="0">
                <a:effectLst/>
                <a:latin typeface="Times New Roman" panose="02020603050405020304" pitchFamily="18" charset="0"/>
                <a:ea typeface="Calibri" panose="020F0502020204030204" pitchFamily="34" charset="0"/>
              </a:rPr>
              <a:t>8</a:t>
            </a:r>
            <a:r>
              <a:rPr lang="es-ES" sz="2400" i="1" dirty="0">
                <a:effectLst/>
                <a:latin typeface="Times New Roman" panose="02020603050405020304" pitchFamily="18" charset="0"/>
                <a:ea typeface="Calibri" panose="020F0502020204030204" pitchFamily="34" charset="0"/>
              </a:rPr>
              <a:t>g) Facilitar la entrega de la asistencia humanitaria;</a:t>
            </a:r>
            <a:r>
              <a:rPr lang="es-ES" sz="2400" dirty="0">
                <a:effectLst/>
                <a:latin typeface="Times New Roman" panose="02020603050405020304" pitchFamily="18" charset="0"/>
                <a:ea typeface="Calibri" panose="020F0502020204030204" pitchFamily="34" charset="0"/>
              </a:rPr>
              <a:t> 8</a:t>
            </a:r>
            <a:r>
              <a:rPr lang="es-ES" sz="2400" i="1" dirty="0">
                <a:effectLst/>
                <a:latin typeface="Times New Roman" panose="02020603050405020304" pitchFamily="18" charset="0"/>
                <a:ea typeface="Calibri" panose="020F0502020204030204" pitchFamily="34" charset="0"/>
              </a:rPr>
              <a:t>h) Respaldar las operaciones de los funcionarios civiles de las Naciones Unidas, incluido el Representante Especial del Secretario General y su personal, los oficiales de Derechos Humanos y los de asuntos civiles”.</a:t>
            </a:r>
            <a:endParaRPr lang="es-ES" sz="2400" dirty="0"/>
          </a:p>
          <a:p>
            <a:pPr marL="342900" indent="-342900" algn="just">
              <a:buFont typeface="Wingdings" panose="05000000000000000000" pitchFamily="2" charset="2"/>
              <a:buChar char="ü"/>
            </a:pPr>
            <a:endParaRPr lang="es-ES" sz="2400" dirty="0"/>
          </a:p>
          <a:p>
            <a:pPr marL="342900" indent="-342900" algn="just">
              <a:buFont typeface="Wingdings" panose="05000000000000000000" pitchFamily="2" charset="2"/>
              <a:buChar char="ü"/>
            </a:pPr>
            <a:r>
              <a:rPr lang="es-ES" sz="2400" i="1" dirty="0">
                <a:latin typeface="Times New Roman" panose="02020603050405020304" pitchFamily="18" charset="0"/>
              </a:rPr>
              <a:t>10. E</a:t>
            </a:r>
            <a:r>
              <a:rPr lang="es-ES" sz="2400" i="1" dirty="0">
                <a:effectLst/>
                <a:latin typeface="Times New Roman" panose="02020603050405020304" pitchFamily="18" charset="0"/>
                <a:ea typeface="Calibri" panose="020F0502020204030204" pitchFamily="34" charset="0"/>
              </a:rPr>
              <a:t>n el cumplimiento de su mandato, la UNAMSIL podrá tomar todas las medidas necesarias para garantizar la seguridad y la libertad de movimientos de su personal y, con arreglo a sus capacidades y dentro de las zonas de despliegue, brindar </a:t>
            </a:r>
            <a:r>
              <a:rPr lang="es-ES" sz="2400" b="1" i="1" u="sng" dirty="0">
                <a:effectLst/>
                <a:latin typeface="Times New Roman" panose="02020603050405020304" pitchFamily="18" charset="0"/>
                <a:ea typeface="Calibri" panose="020F0502020204030204" pitchFamily="34" charset="0"/>
              </a:rPr>
              <a:t>protección a los civiles </a:t>
            </a:r>
            <a:r>
              <a:rPr lang="es-ES" sz="2400" i="1" dirty="0">
                <a:effectLst/>
                <a:latin typeface="Times New Roman" panose="02020603050405020304" pitchFamily="18" charset="0"/>
                <a:ea typeface="Calibri" panose="020F0502020204030204" pitchFamily="34" charset="0"/>
              </a:rPr>
              <a:t>que estén bajo amenaza inminente de violencia física, teniendo en cuenta las responsabilidades del Gobierno de Sierra Leona y del ECOMOG</a:t>
            </a:r>
            <a:endParaRPr lang="es-ES" sz="2400" dirty="0"/>
          </a:p>
          <a:p>
            <a:pPr algn="just"/>
            <a:endParaRPr lang="es-ES" sz="2800" dirty="0"/>
          </a:p>
        </p:txBody>
      </p:sp>
    </p:spTree>
    <p:extLst>
      <p:ext uri="{BB962C8B-B14F-4D97-AF65-F5344CB8AC3E}">
        <p14:creationId xmlns:p14="http://schemas.microsoft.com/office/powerpoint/2010/main" xmlns="" val="3715215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95E68CD-F2A8-44DF-9A30-63DAADB93A3C}"/>
              </a:ext>
            </a:extLst>
          </p:cNvPr>
          <p:cNvSpPr/>
          <p:nvPr/>
        </p:nvSpPr>
        <p:spPr>
          <a:xfrm>
            <a:off x="0" y="0"/>
            <a:ext cx="12192000" cy="3651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xmlns="" id="{5AC0AE6C-7EA3-4CB7-9841-C353AEACD941}"/>
              </a:ext>
            </a:extLst>
          </p:cNvPr>
          <p:cNvGraphicFramePr/>
          <p:nvPr>
            <p:extLst>
              <p:ext uri="{D42A27DB-BD31-4B8C-83A1-F6EECF244321}">
                <p14:modId xmlns:p14="http://schemas.microsoft.com/office/powerpoint/2010/main" xmlns="" val="3953175836"/>
              </p:ext>
            </p:extLst>
          </p:nvPr>
        </p:nvGraphicFramePr>
        <p:xfrm>
          <a:off x="2032000" y="99880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899333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95E68CD-F2A8-44DF-9A30-63DAADB93A3C}"/>
              </a:ext>
            </a:extLst>
          </p:cNvPr>
          <p:cNvSpPr/>
          <p:nvPr/>
        </p:nvSpPr>
        <p:spPr>
          <a:xfrm>
            <a:off x="0" y="0"/>
            <a:ext cx="12192000" cy="3651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7A156B85-0CD5-4ACE-8C3A-3C4D096BAA53}"/>
              </a:ext>
            </a:extLst>
          </p:cNvPr>
          <p:cNvSpPr txBox="1"/>
          <p:nvPr/>
        </p:nvSpPr>
        <p:spPr>
          <a:xfrm>
            <a:off x="905070" y="895740"/>
            <a:ext cx="10655559" cy="3970318"/>
          </a:xfrm>
          <a:prstGeom prst="rect">
            <a:avLst/>
          </a:prstGeom>
          <a:noFill/>
        </p:spPr>
        <p:txBody>
          <a:bodyPr wrap="square" rtlCol="0">
            <a:spAutoFit/>
          </a:bodyPr>
          <a:lstStyle/>
          <a:p>
            <a:pPr marL="342900" indent="-342900" algn="just">
              <a:buFont typeface="Calibri" panose="020F0502020204030204" pitchFamily="34" charset="0"/>
              <a:buChar char="→"/>
            </a:pPr>
            <a:r>
              <a:rPr lang="es-ES" sz="2800" dirty="0"/>
              <a:t>Las </a:t>
            </a:r>
            <a:r>
              <a:rPr lang="es-ES" sz="2800" b="1" dirty="0"/>
              <a:t>extensiones</a:t>
            </a:r>
            <a:r>
              <a:rPr lang="es-ES" sz="2800" dirty="0"/>
              <a:t> a los mandatos: instrumento integrador DDHH y género</a:t>
            </a:r>
          </a:p>
          <a:p>
            <a:pPr algn="just"/>
            <a:endParaRPr lang="es-ES" sz="2800" dirty="0"/>
          </a:p>
          <a:p>
            <a:pPr algn="just"/>
            <a:endParaRPr lang="es-ES" sz="2800" dirty="0"/>
          </a:p>
          <a:p>
            <a:pPr marL="457200" indent="-457200" algn="just">
              <a:buFont typeface="Wingdings" panose="05000000000000000000" pitchFamily="2" charset="2"/>
              <a:buChar char="§"/>
            </a:pPr>
            <a:r>
              <a:rPr lang="es-ES" sz="2800" dirty="0">
                <a:effectLst/>
                <a:ea typeface="Calibri" panose="020F0502020204030204" pitchFamily="34" charset="0"/>
              </a:rPr>
              <a:t>UNMISET</a:t>
            </a:r>
          </a:p>
          <a:p>
            <a:pPr marL="457200" indent="-457200" algn="just">
              <a:buFont typeface="Wingdings" panose="05000000000000000000" pitchFamily="2" charset="2"/>
              <a:buChar char="§"/>
            </a:pPr>
            <a:r>
              <a:rPr lang="es-ES" sz="2800" dirty="0">
                <a:ea typeface="Calibri" panose="020F0502020204030204" pitchFamily="34" charset="0"/>
              </a:rPr>
              <a:t>Liberia</a:t>
            </a:r>
          </a:p>
          <a:p>
            <a:pPr marL="457200" indent="-457200" algn="just">
              <a:buFont typeface="Wingdings" panose="05000000000000000000" pitchFamily="2" charset="2"/>
              <a:buChar char="§"/>
            </a:pPr>
            <a:r>
              <a:rPr lang="es-ES" sz="2800" dirty="0"/>
              <a:t>RDC, República Democrática del Congo</a:t>
            </a:r>
          </a:p>
          <a:p>
            <a:pPr marL="457200" indent="-457200" algn="just">
              <a:buFont typeface="Wingdings" panose="05000000000000000000" pitchFamily="2" charset="2"/>
              <a:buChar char="§"/>
            </a:pPr>
            <a:r>
              <a:rPr lang="es-ES" sz="2800" dirty="0"/>
              <a:t>Sudán</a:t>
            </a:r>
          </a:p>
          <a:p>
            <a:pPr algn="just"/>
            <a:endParaRPr lang="es-ES" sz="2800" dirty="0"/>
          </a:p>
        </p:txBody>
      </p:sp>
    </p:spTree>
    <p:extLst>
      <p:ext uri="{BB962C8B-B14F-4D97-AF65-F5344CB8AC3E}">
        <p14:creationId xmlns:p14="http://schemas.microsoft.com/office/powerpoint/2010/main" xmlns="" val="2248013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795E68CD-F2A8-44DF-9A30-63DAADB93A3C}"/>
              </a:ext>
            </a:extLst>
          </p:cNvPr>
          <p:cNvSpPr/>
          <p:nvPr/>
        </p:nvSpPr>
        <p:spPr>
          <a:xfrm>
            <a:off x="830561" y="716166"/>
            <a:ext cx="10530878" cy="42525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74E16259-347F-43CB-A7E7-F82B09109884}"/>
              </a:ext>
            </a:extLst>
          </p:cNvPr>
          <p:cNvSpPr txBox="1"/>
          <p:nvPr/>
        </p:nvSpPr>
        <p:spPr>
          <a:xfrm>
            <a:off x="977783" y="1141418"/>
            <a:ext cx="10236434" cy="5371150"/>
          </a:xfrm>
          <a:prstGeom prst="rect">
            <a:avLst/>
          </a:prstGeom>
          <a:noFill/>
        </p:spPr>
        <p:txBody>
          <a:bodyPr wrap="square" rtlCol="0">
            <a:spAutoFit/>
          </a:bodyPr>
          <a:lstStyle/>
          <a:p>
            <a:pPr marL="294894" indent="-294894" algn="just" defTabSz="786384">
              <a:spcAft>
                <a:spcPts val="600"/>
              </a:spcAft>
              <a:buFont typeface="Calibri" panose="020F0502020204030204" pitchFamily="34" charset="0"/>
              <a:buChar char="→"/>
            </a:pPr>
            <a:r>
              <a:rPr lang="es-ES" sz="2408" kern="1200" dirty="0">
                <a:solidFill>
                  <a:schemeClr val="tx1"/>
                </a:solidFill>
                <a:latin typeface="+mn-lt"/>
                <a:ea typeface="+mn-ea"/>
                <a:cs typeface="+mn-cs"/>
              </a:rPr>
              <a:t>DDHH y género introducidos en mandatos de forma no sistemática: principios o sujeto de monitoreo.</a:t>
            </a:r>
          </a:p>
          <a:p>
            <a:pPr algn="just" defTabSz="786384">
              <a:spcAft>
                <a:spcPts val="600"/>
              </a:spcAft>
            </a:pPr>
            <a:endParaRPr lang="es-ES" sz="2408" kern="1200" dirty="0">
              <a:solidFill>
                <a:schemeClr val="tx1"/>
              </a:solidFill>
              <a:latin typeface="+mn-lt"/>
              <a:ea typeface="+mn-ea"/>
              <a:cs typeface="+mn-cs"/>
            </a:endParaRPr>
          </a:p>
          <a:p>
            <a:pPr marL="294894" indent="-294894" algn="just" defTabSz="786384">
              <a:spcAft>
                <a:spcPts val="600"/>
              </a:spcAft>
              <a:buFont typeface="Calibri" panose="020F0502020204030204" pitchFamily="34" charset="0"/>
              <a:buChar char="→"/>
            </a:pPr>
            <a:r>
              <a:rPr lang="es-ES" sz="2408" kern="1200" dirty="0">
                <a:solidFill>
                  <a:schemeClr val="tx1"/>
                </a:solidFill>
                <a:latin typeface="+mn-lt"/>
                <a:ea typeface="+mn-ea"/>
                <a:cs typeface="+mn-cs"/>
              </a:rPr>
              <a:t>Menciones genéricas a DDHH  y género (protección humanitaria de mujeres y niñas) en párrafos introductorios, </a:t>
            </a:r>
            <a:r>
              <a:rPr lang="es-ES" sz="2408" i="1" kern="1200" dirty="0">
                <a:solidFill>
                  <a:schemeClr val="tx1"/>
                </a:solidFill>
                <a:latin typeface="+mn-lt"/>
                <a:ea typeface="+mn-ea"/>
                <a:cs typeface="+mn-cs"/>
              </a:rPr>
              <a:t>dumping </a:t>
            </a:r>
            <a:r>
              <a:rPr lang="es-ES" sz="2408" i="1" kern="1200" dirty="0" err="1">
                <a:solidFill>
                  <a:schemeClr val="tx1"/>
                </a:solidFill>
                <a:latin typeface="+mn-lt"/>
                <a:ea typeface="+mn-ea"/>
                <a:cs typeface="+mn-cs"/>
              </a:rPr>
              <a:t>ground</a:t>
            </a:r>
            <a:r>
              <a:rPr lang="es-ES" sz="2408" kern="1200" dirty="0">
                <a:solidFill>
                  <a:schemeClr val="tx1"/>
                </a:solidFill>
                <a:latin typeface="+mn-lt"/>
                <a:ea typeface="+mn-ea"/>
                <a:cs typeface="+mn-cs"/>
              </a:rPr>
              <a:t>?. Desarrollo posterior en extensiones.</a:t>
            </a:r>
          </a:p>
          <a:p>
            <a:pPr algn="just" defTabSz="786384">
              <a:spcAft>
                <a:spcPts val="600"/>
              </a:spcAft>
            </a:pPr>
            <a:endParaRPr lang="es-ES" sz="2408" kern="1200" dirty="0">
              <a:solidFill>
                <a:schemeClr val="tx1"/>
              </a:solidFill>
              <a:latin typeface="+mn-lt"/>
              <a:ea typeface="+mn-ea"/>
              <a:cs typeface="+mn-cs"/>
            </a:endParaRPr>
          </a:p>
          <a:p>
            <a:pPr marL="294894" indent="-294894" algn="just" defTabSz="786384">
              <a:spcAft>
                <a:spcPts val="600"/>
              </a:spcAft>
              <a:buFont typeface="Calibri" panose="020F0502020204030204" pitchFamily="34" charset="0"/>
              <a:buChar char="→"/>
            </a:pPr>
            <a:r>
              <a:rPr lang="es-ES" sz="2408" kern="1200" dirty="0">
                <a:solidFill>
                  <a:schemeClr val="tx1"/>
                </a:solidFill>
                <a:latin typeface="+mn-lt"/>
                <a:ea typeface="+mn-ea"/>
                <a:cs typeface="+mn-cs"/>
              </a:rPr>
              <a:t>Operaciones finales siglo XX, principio XXI ya incorporan mandatos claros DDHH. No en el caso de género, sólo aspectos violencia sexual.</a:t>
            </a:r>
          </a:p>
          <a:p>
            <a:pPr algn="just" defTabSz="786384">
              <a:spcAft>
                <a:spcPts val="600"/>
              </a:spcAft>
            </a:pPr>
            <a:endParaRPr lang="es-ES" sz="2408" kern="1200" dirty="0">
              <a:solidFill>
                <a:schemeClr val="tx1"/>
              </a:solidFill>
              <a:latin typeface="+mn-lt"/>
              <a:ea typeface="+mn-ea"/>
              <a:cs typeface="+mn-cs"/>
            </a:endParaRPr>
          </a:p>
          <a:p>
            <a:pPr marL="294894" indent="-294894" algn="just" defTabSz="786384">
              <a:spcAft>
                <a:spcPts val="600"/>
              </a:spcAft>
              <a:buFont typeface="Calibri" panose="020F0502020204030204" pitchFamily="34" charset="0"/>
              <a:buChar char="→"/>
            </a:pPr>
            <a:r>
              <a:rPr lang="es-ES" sz="2408" b="1" kern="1200" dirty="0">
                <a:solidFill>
                  <a:schemeClr val="tx1"/>
                </a:solidFill>
                <a:latin typeface="+mn-lt"/>
                <a:ea typeface="+mn-ea"/>
                <a:cs typeface="+mn-cs"/>
              </a:rPr>
              <a:t>Operaciones en curso </a:t>
            </a:r>
            <a:r>
              <a:rPr lang="es-ES" sz="2408" kern="1200" dirty="0">
                <a:solidFill>
                  <a:schemeClr val="tx1"/>
                </a:solidFill>
                <a:latin typeface="+mn-lt"/>
                <a:ea typeface="+mn-ea"/>
                <a:cs typeface="+mn-cs"/>
              </a:rPr>
              <a:t>incorporan DDHH y género, no hay sistematización, aunque con frecuencia en el marco de protección de civiles. Sin mandato, dificultades de implementación. </a:t>
            </a:r>
            <a:endParaRPr lang="es-ES" sz="2800" dirty="0"/>
          </a:p>
        </p:txBody>
      </p:sp>
      <p:pic>
        <p:nvPicPr>
          <p:cNvPr id="5" name="Picture 4">
            <a:extLst>
              <a:ext uri="{FF2B5EF4-FFF2-40B4-BE49-F238E27FC236}">
                <a16:creationId xmlns:a16="http://schemas.microsoft.com/office/drawing/2014/main" xmlns="" id="{44EB7187-19D0-555B-77EF-1277D4A0817F}"/>
              </a:ext>
            </a:extLst>
          </p:cNvPr>
          <p:cNvPicPr>
            <a:picLocks noChangeAspect="1"/>
          </p:cNvPicPr>
          <p:nvPr/>
        </p:nvPicPr>
        <p:blipFill>
          <a:blip r:embed="rId2" cstate="print"/>
          <a:stretch>
            <a:fillRect/>
          </a:stretch>
        </p:blipFill>
        <p:spPr>
          <a:xfrm>
            <a:off x="4262364" y="643467"/>
            <a:ext cx="3096347" cy="652971"/>
          </a:xfrm>
          <a:prstGeom prst="rect">
            <a:avLst/>
          </a:prstGeom>
        </p:spPr>
      </p:pic>
    </p:spTree>
    <p:extLst>
      <p:ext uri="{BB962C8B-B14F-4D97-AF65-F5344CB8AC3E}">
        <p14:creationId xmlns:p14="http://schemas.microsoft.com/office/powerpoint/2010/main" xmlns="" val="2823621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group of people in military uniforms&#10;&#10;Description automatically generated">
            <a:extLst>
              <a:ext uri="{FF2B5EF4-FFF2-40B4-BE49-F238E27FC236}">
                <a16:creationId xmlns:a16="http://schemas.microsoft.com/office/drawing/2014/main" xmlns="" id="{FA41742F-7349-8278-5F8E-F32AE02FE158}"/>
              </a:ext>
            </a:extLst>
          </p:cNvPr>
          <p:cNvPicPr>
            <a:picLocks noGrp="1" noChangeAspect="1"/>
          </p:cNvPicPr>
          <p:nvPr>
            <p:ph idx="1"/>
          </p:nvPr>
        </p:nvPicPr>
        <p:blipFill rotWithShape="1">
          <a:blip r:embed="rId2" cstate="print"/>
          <a:srcRect l="19944" r="20945"/>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7AAAD66-364E-F0F5-BBCE-0F5DD36D6A2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II. Kosovo y </a:t>
            </a:r>
            <a:r>
              <a:rPr lang="en-US" sz="3600">
                <a:solidFill>
                  <a:schemeClr val="tx1">
                    <a:lumMod val="85000"/>
                    <a:lumOff val="15000"/>
                  </a:schemeClr>
                </a:solidFill>
              </a:rPr>
              <a:t>Sudán</a:t>
            </a:r>
            <a:r>
              <a:rPr lang="en-US" sz="3600" dirty="0">
                <a:solidFill>
                  <a:schemeClr val="tx1">
                    <a:lumMod val="85000"/>
                    <a:lumOff val="15000"/>
                  </a:schemeClr>
                </a:solidFill>
              </a:rPr>
              <a:t> del Sur</a:t>
            </a:r>
          </a:p>
        </p:txBody>
      </p:sp>
      <p:cxnSp>
        <p:nvCxnSpPr>
          <p:cNvPr id="22" name="Straight Connector 2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96204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947AB675-30BE-48A8-43A6-99CE0176BACC}"/>
              </a:ext>
            </a:extLst>
          </p:cNvPr>
          <p:cNvPicPr>
            <a:picLocks noChangeAspect="1"/>
          </p:cNvPicPr>
          <p:nvPr/>
        </p:nvPicPr>
        <p:blipFill rotWithShape="1">
          <a:blip r:embed="rId2" cstate="print">
            <a:alphaModFix amt="35000"/>
          </a:blip>
          <a:srcRect t="9465" b="13743"/>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23311454-2349-A86F-8A73-BE1A482C77BC}"/>
              </a:ext>
            </a:extLst>
          </p:cNvPr>
          <p:cNvSpPr>
            <a:spLocks noGrp="1"/>
          </p:cNvSpPr>
          <p:nvPr>
            <p:ph type="title"/>
          </p:nvPr>
        </p:nvSpPr>
        <p:spPr>
          <a:xfrm>
            <a:off x="838200" y="365125"/>
            <a:ext cx="10515600" cy="1325563"/>
          </a:xfrm>
        </p:spPr>
        <p:txBody>
          <a:bodyPr>
            <a:normAutofit/>
          </a:bodyPr>
          <a:lstStyle/>
          <a:p>
            <a:r>
              <a:rPr lang="es-ES" b="1">
                <a:solidFill>
                  <a:srgbClr val="FFFFFF"/>
                </a:solidFill>
              </a:rPr>
              <a:t>Dos partes</a:t>
            </a:r>
          </a:p>
        </p:txBody>
      </p:sp>
      <p:graphicFrame>
        <p:nvGraphicFramePr>
          <p:cNvPr id="4" name="Content Placeholder 3">
            <a:extLst>
              <a:ext uri="{FF2B5EF4-FFF2-40B4-BE49-F238E27FC236}">
                <a16:creationId xmlns:a16="http://schemas.microsoft.com/office/drawing/2014/main" xmlns="" id="{6F65426B-463D-63BC-F1F8-7E1AC4BD0573}"/>
              </a:ext>
            </a:extLst>
          </p:cNvPr>
          <p:cNvGraphicFramePr>
            <a:graphicFrameLocks noGrp="1"/>
          </p:cNvGraphicFramePr>
          <p:nvPr>
            <p:ph idx="1"/>
            <p:extLst>
              <p:ext uri="{D42A27DB-BD31-4B8C-83A1-F6EECF244321}">
                <p14:modId xmlns:p14="http://schemas.microsoft.com/office/powerpoint/2010/main" xmlns="" val="26454844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24626142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1472738" y="955444"/>
            <a:ext cx="9296400" cy="5229225"/>
          </a:xfrm>
          <a:prstGeom prst="rect">
            <a:avLst/>
          </a:prstGeom>
        </p:spPr>
      </p:pic>
    </p:spTree>
    <p:extLst>
      <p:ext uri="{BB962C8B-B14F-4D97-AF65-F5344CB8AC3E}">
        <p14:creationId xmlns:p14="http://schemas.microsoft.com/office/powerpoint/2010/main" xmlns="" val="1202321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xmlns="" id="{8789E55C-F005-4798-B923-FCEB43DAB824}"/>
              </a:ext>
            </a:extLst>
          </p:cNvPr>
          <p:cNvPicPr>
            <a:picLocks noGrp="1" noChangeAspect="1"/>
          </p:cNvPicPr>
          <p:nvPr>
            <p:ph idx="1"/>
          </p:nvPr>
        </p:nvPicPr>
        <p:blipFill rotWithShape="1">
          <a:blip r:embed="rId2" cstate="print"/>
          <a:srcRect l="9766" r="-1"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xmlns="" val="4183774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Sudán del Sur</a:t>
            </a:r>
          </a:p>
        </p:txBody>
      </p:sp>
      <p:pic>
        <p:nvPicPr>
          <p:cNvPr id="4" name="Marcador de contenido 3"/>
          <p:cNvPicPr>
            <a:picLocks noGrp="1" noChangeAspect="1"/>
          </p:cNvPicPr>
          <p:nvPr>
            <p:ph idx="1"/>
          </p:nvPr>
        </p:nvPicPr>
        <p:blipFill>
          <a:blip r:embed="rId2" cstate="print"/>
          <a:stretch>
            <a:fillRect/>
          </a:stretch>
        </p:blipFill>
        <p:spPr>
          <a:xfrm>
            <a:off x="1112895" y="2152996"/>
            <a:ext cx="4822596" cy="2411298"/>
          </a:xfrm>
          <a:prstGeom prst="rect">
            <a:avLst/>
          </a:prstGeom>
        </p:spPr>
      </p:pic>
      <p:pic>
        <p:nvPicPr>
          <p:cNvPr id="5" name="Imagen 4"/>
          <p:cNvPicPr>
            <a:picLocks noChangeAspect="1"/>
          </p:cNvPicPr>
          <p:nvPr/>
        </p:nvPicPr>
        <p:blipFill>
          <a:blip r:embed="rId3" cstate="print"/>
          <a:stretch>
            <a:fillRect/>
          </a:stretch>
        </p:blipFill>
        <p:spPr>
          <a:xfrm>
            <a:off x="5611091" y="2383861"/>
            <a:ext cx="5997018" cy="3909306"/>
          </a:xfrm>
          <a:prstGeom prst="rect">
            <a:avLst/>
          </a:prstGeom>
        </p:spPr>
      </p:pic>
    </p:spTree>
    <p:extLst>
      <p:ext uri="{BB962C8B-B14F-4D97-AF65-F5344CB8AC3E}">
        <p14:creationId xmlns:p14="http://schemas.microsoft.com/office/powerpoint/2010/main" xmlns="" val="837545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E5FE26D-5699-4ACF-A1C2-1ABA86D5FEC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Superficie</a:t>
            </a:r>
          </a:p>
        </p:txBody>
      </p:sp>
      <p:pic>
        <p:nvPicPr>
          <p:cNvPr id="7" name="Content Placeholder 6">
            <a:extLst>
              <a:ext uri="{FF2B5EF4-FFF2-40B4-BE49-F238E27FC236}">
                <a16:creationId xmlns:a16="http://schemas.microsoft.com/office/drawing/2014/main" xmlns="" id="{A20BA853-91E4-4E5E-B4B0-3E87D23692FE}"/>
              </a:ext>
            </a:extLst>
          </p:cNvPr>
          <p:cNvPicPr>
            <a:picLocks noGrp="1" noChangeAspect="1"/>
          </p:cNvPicPr>
          <p:nvPr>
            <p:ph idx="1"/>
          </p:nvPr>
        </p:nvPicPr>
        <p:blipFill>
          <a:blip r:embed="rId2" cstate="print"/>
          <a:stretch>
            <a:fillRect/>
          </a:stretch>
        </p:blipFill>
        <p:spPr>
          <a:xfrm>
            <a:off x="4777316" y="1494821"/>
            <a:ext cx="6780700" cy="3866029"/>
          </a:xfrm>
          <a:prstGeom prst="rect">
            <a:avLst/>
          </a:prstGeom>
        </p:spPr>
      </p:pic>
    </p:spTree>
    <p:extLst>
      <p:ext uri="{BB962C8B-B14F-4D97-AF65-F5344CB8AC3E}">
        <p14:creationId xmlns:p14="http://schemas.microsoft.com/office/powerpoint/2010/main" xmlns="" val="3809345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1AB277B-E4CA-4999-B480-48AA12C6387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Índice de desarrollo humano</a:t>
            </a:r>
          </a:p>
        </p:txBody>
      </p:sp>
      <p:pic>
        <p:nvPicPr>
          <p:cNvPr id="4" name="Content Placeholder 3">
            <a:extLst>
              <a:ext uri="{FF2B5EF4-FFF2-40B4-BE49-F238E27FC236}">
                <a16:creationId xmlns:a16="http://schemas.microsoft.com/office/drawing/2014/main" xmlns="" id="{0AE91D98-92DD-49D7-91DB-7E3E53135CB7}"/>
              </a:ext>
            </a:extLst>
          </p:cNvPr>
          <p:cNvPicPr>
            <a:picLocks noGrp="1" noChangeAspect="1"/>
          </p:cNvPicPr>
          <p:nvPr>
            <p:ph idx="1"/>
          </p:nvPr>
        </p:nvPicPr>
        <p:blipFill>
          <a:blip r:embed="rId2" cstate="print"/>
          <a:stretch>
            <a:fillRect/>
          </a:stretch>
        </p:blipFill>
        <p:spPr>
          <a:xfrm>
            <a:off x="4777316" y="1066800"/>
            <a:ext cx="7082232" cy="4529235"/>
          </a:xfrm>
          <a:prstGeom prst="rect">
            <a:avLst/>
          </a:prstGeom>
        </p:spPr>
      </p:pic>
    </p:spTree>
    <p:extLst>
      <p:ext uri="{BB962C8B-B14F-4D97-AF65-F5344CB8AC3E}">
        <p14:creationId xmlns:p14="http://schemas.microsoft.com/office/powerpoint/2010/main" xmlns="" val="911522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6646135-8B11-4A87-941C-511FD1EA14D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Ingresos per cápita</a:t>
            </a:r>
          </a:p>
        </p:txBody>
      </p:sp>
      <p:pic>
        <p:nvPicPr>
          <p:cNvPr id="4" name="Content Placeholder 3">
            <a:extLst>
              <a:ext uri="{FF2B5EF4-FFF2-40B4-BE49-F238E27FC236}">
                <a16:creationId xmlns:a16="http://schemas.microsoft.com/office/drawing/2014/main" xmlns="" id="{F429DBF0-96FD-48D1-832C-20ED3C3FF3CF}"/>
              </a:ext>
            </a:extLst>
          </p:cNvPr>
          <p:cNvPicPr>
            <a:picLocks noGrp="1" noChangeAspect="1"/>
          </p:cNvPicPr>
          <p:nvPr>
            <p:ph idx="1"/>
          </p:nvPr>
        </p:nvPicPr>
        <p:blipFill>
          <a:blip r:embed="rId2" cstate="print"/>
          <a:stretch>
            <a:fillRect/>
          </a:stretch>
        </p:blipFill>
        <p:spPr>
          <a:xfrm>
            <a:off x="4777316" y="1398146"/>
            <a:ext cx="6780700" cy="4059378"/>
          </a:xfrm>
          <a:prstGeom prst="rect">
            <a:avLst/>
          </a:prstGeom>
        </p:spPr>
      </p:pic>
    </p:spTree>
    <p:extLst>
      <p:ext uri="{BB962C8B-B14F-4D97-AF65-F5344CB8AC3E}">
        <p14:creationId xmlns:p14="http://schemas.microsoft.com/office/powerpoint/2010/main" xmlns="" val="4060472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2151139A-886F-4B97-8815-729AD3831B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Rectangle 23">
            <a:extLst>
              <a:ext uri="{FF2B5EF4-FFF2-40B4-BE49-F238E27FC236}">
                <a16:creationId xmlns:a16="http://schemas.microsoft.com/office/drawing/2014/main" xmlns="" id="{AB5E08C4-8CDD-4623-A5B8-E998C6DEE3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15F33878-D502-4FFA-8ACE-F2AECDB2A2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D3539FEE-81D3-4406-802E-60B20B16F4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DC701763-729E-462F-A5A8-E0DEFEB1E2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A65A458-91B9-4372-A024-473B106706C1}"/>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rPr>
              <a:t>Población</a:t>
            </a:r>
          </a:p>
        </p:txBody>
      </p:sp>
      <p:pic>
        <p:nvPicPr>
          <p:cNvPr id="5" name="Picture 4">
            <a:extLst>
              <a:ext uri="{FF2B5EF4-FFF2-40B4-BE49-F238E27FC236}">
                <a16:creationId xmlns:a16="http://schemas.microsoft.com/office/drawing/2014/main" xmlns="" id="{2FDCD6FC-4DB4-422B-A82E-3BBAF11D0298}"/>
              </a:ext>
            </a:extLst>
          </p:cNvPr>
          <p:cNvPicPr>
            <a:picLocks noChangeAspect="1"/>
          </p:cNvPicPr>
          <p:nvPr/>
        </p:nvPicPr>
        <p:blipFill>
          <a:blip r:embed="rId2" cstate="print"/>
          <a:stretch>
            <a:fillRect/>
          </a:stretch>
        </p:blipFill>
        <p:spPr>
          <a:xfrm>
            <a:off x="715748" y="2486025"/>
            <a:ext cx="5395532" cy="3230125"/>
          </a:xfrm>
          <a:prstGeom prst="rect">
            <a:avLst/>
          </a:prstGeom>
        </p:spPr>
      </p:pic>
      <p:pic>
        <p:nvPicPr>
          <p:cNvPr id="4" name="Content Placeholder 3">
            <a:extLst>
              <a:ext uri="{FF2B5EF4-FFF2-40B4-BE49-F238E27FC236}">
                <a16:creationId xmlns:a16="http://schemas.microsoft.com/office/drawing/2014/main" xmlns="" id="{B4E92E73-E80C-47C9-A0A8-017D990A6DB3}"/>
              </a:ext>
            </a:extLst>
          </p:cNvPr>
          <p:cNvPicPr>
            <a:picLocks noChangeAspect="1"/>
          </p:cNvPicPr>
          <p:nvPr/>
        </p:nvPicPr>
        <p:blipFill>
          <a:blip r:embed="rId3" cstate="print"/>
          <a:stretch>
            <a:fillRect/>
          </a:stretch>
        </p:blipFill>
        <p:spPr>
          <a:xfrm>
            <a:off x="6345165" y="2419350"/>
            <a:ext cx="5567849" cy="3333285"/>
          </a:xfrm>
          <a:prstGeom prst="rect">
            <a:avLst/>
          </a:prstGeom>
        </p:spPr>
      </p:pic>
    </p:spTree>
    <p:extLst>
      <p:ext uri="{BB962C8B-B14F-4D97-AF65-F5344CB8AC3E}">
        <p14:creationId xmlns:p14="http://schemas.microsoft.com/office/powerpoint/2010/main" xmlns="" val="4062952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076BC9D-14F4-45DA-8DF5-00952898620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Edad y esperanza de vida</a:t>
            </a:r>
          </a:p>
        </p:txBody>
      </p:sp>
      <p:pic>
        <p:nvPicPr>
          <p:cNvPr id="4" name="Content Placeholder 3">
            <a:extLst>
              <a:ext uri="{FF2B5EF4-FFF2-40B4-BE49-F238E27FC236}">
                <a16:creationId xmlns:a16="http://schemas.microsoft.com/office/drawing/2014/main" xmlns="" id="{2C19A197-C8ED-4D9B-870C-96222596AC72}"/>
              </a:ext>
            </a:extLst>
          </p:cNvPr>
          <p:cNvPicPr>
            <a:picLocks noGrp="1" noChangeAspect="1"/>
          </p:cNvPicPr>
          <p:nvPr>
            <p:ph idx="1"/>
          </p:nvPr>
        </p:nvPicPr>
        <p:blipFill>
          <a:blip r:embed="rId2" cstate="print"/>
          <a:stretch>
            <a:fillRect/>
          </a:stretch>
        </p:blipFill>
        <p:spPr>
          <a:xfrm>
            <a:off x="4777316" y="1393625"/>
            <a:ext cx="6780700" cy="4068420"/>
          </a:xfrm>
          <a:prstGeom prst="rect">
            <a:avLst/>
          </a:prstGeom>
        </p:spPr>
      </p:pic>
    </p:spTree>
    <p:extLst>
      <p:ext uri="{BB962C8B-B14F-4D97-AF65-F5344CB8AC3E}">
        <p14:creationId xmlns:p14="http://schemas.microsoft.com/office/powerpoint/2010/main" xmlns="" val="515347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A617111-6E78-4F5F-B973-D859FC58B1C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Alfabetización</a:t>
            </a:r>
          </a:p>
        </p:txBody>
      </p:sp>
      <p:pic>
        <p:nvPicPr>
          <p:cNvPr id="4" name="Content Placeholder 3">
            <a:extLst>
              <a:ext uri="{FF2B5EF4-FFF2-40B4-BE49-F238E27FC236}">
                <a16:creationId xmlns:a16="http://schemas.microsoft.com/office/drawing/2014/main" xmlns="" id="{F1B2D1F8-9FCA-4B5F-B1A0-F27F9DF98ABE}"/>
              </a:ext>
            </a:extLst>
          </p:cNvPr>
          <p:cNvPicPr>
            <a:picLocks noGrp="1" noChangeAspect="1"/>
          </p:cNvPicPr>
          <p:nvPr>
            <p:ph idx="1"/>
          </p:nvPr>
        </p:nvPicPr>
        <p:blipFill>
          <a:blip r:embed="rId2" cstate="print"/>
          <a:stretch>
            <a:fillRect/>
          </a:stretch>
        </p:blipFill>
        <p:spPr>
          <a:xfrm>
            <a:off x="4777316" y="1398146"/>
            <a:ext cx="6780700" cy="4059378"/>
          </a:xfrm>
          <a:prstGeom prst="rect">
            <a:avLst/>
          </a:prstGeom>
        </p:spPr>
      </p:pic>
    </p:spTree>
    <p:extLst>
      <p:ext uri="{BB962C8B-B14F-4D97-AF65-F5344CB8AC3E}">
        <p14:creationId xmlns:p14="http://schemas.microsoft.com/office/powerpoint/2010/main" xmlns="" val="3471559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A254D376-7060-4491-9779-FC35E62F3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6022DAE-F807-4F99-9CBE-0A9BE00148A8}"/>
              </a:ext>
            </a:extLst>
          </p:cNvPr>
          <p:cNvSpPr>
            <a:spLocks noGrp="1"/>
          </p:cNvSpPr>
          <p:nvPr>
            <p:ph type="title"/>
          </p:nvPr>
        </p:nvSpPr>
        <p:spPr>
          <a:xfrm>
            <a:off x="838200" y="5186423"/>
            <a:ext cx="10515600" cy="1114382"/>
          </a:xfrm>
        </p:spPr>
        <p:txBody>
          <a:bodyPr vert="horz" lIns="91440" tIns="45720" rIns="91440" bIns="45720" rtlCol="0" anchor="ctr">
            <a:normAutofit/>
          </a:bodyPr>
          <a:lstStyle/>
          <a:p>
            <a:pPr algn="ctr"/>
            <a:r>
              <a:rPr lang="en-US" sz="5200"/>
              <a:t>3.1.UNMIK (Kosovo)</a:t>
            </a:r>
          </a:p>
        </p:txBody>
      </p:sp>
      <p:pic>
        <p:nvPicPr>
          <p:cNvPr id="4" name="Picture 3">
            <a:extLst>
              <a:ext uri="{FF2B5EF4-FFF2-40B4-BE49-F238E27FC236}">
                <a16:creationId xmlns:a16="http://schemas.microsoft.com/office/drawing/2014/main" xmlns="" id="{094BE6D7-B47C-F678-CFA7-CA25E4800DF8}"/>
              </a:ext>
            </a:extLst>
          </p:cNvPr>
          <p:cNvPicPr>
            <a:picLocks noChangeAspect="1"/>
          </p:cNvPicPr>
          <p:nvPr/>
        </p:nvPicPr>
        <p:blipFill rotWithShape="1">
          <a:blip r:embed="rId2" cstate="print"/>
          <a:srcRect t="19917" b="9167"/>
          <a:stretch/>
        </p:blipFill>
        <p:spPr>
          <a:xfrm>
            <a:off x="20" y="10"/>
            <a:ext cx="12191980" cy="5014697"/>
          </a:xfrm>
          <a:prstGeom prst="rect">
            <a:avLst/>
          </a:prstGeom>
        </p:spPr>
      </p:pic>
    </p:spTree>
    <p:extLst>
      <p:ext uri="{BB962C8B-B14F-4D97-AF65-F5344CB8AC3E}">
        <p14:creationId xmlns:p14="http://schemas.microsoft.com/office/powerpoint/2010/main" xmlns="" val="1193639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311A4AF3-2378-2F26-0827-C9F798CC018B}"/>
              </a:ext>
            </a:extLst>
          </p:cNvPr>
          <p:cNvPicPr>
            <a:picLocks noGrp="1" noChangeAspect="1"/>
          </p:cNvPicPr>
          <p:nvPr>
            <p:ph idx="1"/>
          </p:nvPr>
        </p:nvPicPr>
        <p:blipFill rotWithShape="1">
          <a:blip r:embed="rId2" cstate="print"/>
          <a:srcRect l="5450" r="5216" b="-1"/>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7AAAD66-364E-F0F5-BBCE-0F5DD36D6A2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I. Base operacional</a:t>
            </a:r>
          </a:p>
        </p:txBody>
      </p:sp>
      <p:cxnSp>
        <p:nvCxnSpPr>
          <p:cNvPr id="15" name="Straight Connector 14">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46413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xmlns="" id="{80CCAACE-815D-4A79-875A-B7EFC28F7D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Map&#10;&#10;Description automatically generated">
            <a:extLst>
              <a:ext uri="{FF2B5EF4-FFF2-40B4-BE49-F238E27FC236}">
                <a16:creationId xmlns:a16="http://schemas.microsoft.com/office/drawing/2014/main" xmlns="" id="{85A56A1E-098B-4962-A66A-C99C7D37E5CE}"/>
              </a:ext>
            </a:extLst>
          </p:cNvPr>
          <p:cNvPicPr>
            <a:picLocks noChangeAspect="1"/>
          </p:cNvPicPr>
          <p:nvPr/>
        </p:nvPicPr>
        <p:blipFill rotWithShape="1">
          <a:blip r:embed="rId2" cstate="print"/>
          <a:srcRect l="2484" r="2482" b="-1"/>
          <a:stretch/>
        </p:blipFill>
        <p:spPr>
          <a:xfrm>
            <a:off x="20" y="10"/>
            <a:ext cx="6095980" cy="6857990"/>
          </a:xfrm>
          <a:prstGeom prst="rect">
            <a:avLst/>
          </a:prstGeom>
        </p:spPr>
      </p:pic>
      <p:pic>
        <p:nvPicPr>
          <p:cNvPr id="7" name="Picture 6">
            <a:extLst>
              <a:ext uri="{FF2B5EF4-FFF2-40B4-BE49-F238E27FC236}">
                <a16:creationId xmlns:a16="http://schemas.microsoft.com/office/drawing/2014/main" xmlns="" id="{F2967797-1425-426A-B94B-2161B0607C46}"/>
              </a:ext>
            </a:extLst>
          </p:cNvPr>
          <p:cNvPicPr>
            <a:picLocks noChangeAspect="1"/>
          </p:cNvPicPr>
          <p:nvPr/>
        </p:nvPicPr>
        <p:blipFill rotWithShape="1">
          <a:blip r:embed="rId3" cstate="print"/>
          <a:srcRect r="405"/>
          <a:stretch/>
        </p:blipFill>
        <p:spPr>
          <a:xfrm>
            <a:off x="6096000" y="10"/>
            <a:ext cx="6096000" cy="6857990"/>
          </a:xfrm>
          <a:prstGeom prst="rect">
            <a:avLst/>
          </a:prstGeom>
        </p:spPr>
      </p:pic>
    </p:spTree>
    <p:extLst>
      <p:ext uri="{BB962C8B-B14F-4D97-AF65-F5344CB8AC3E}">
        <p14:creationId xmlns:p14="http://schemas.microsoft.com/office/powerpoint/2010/main" xmlns="" val="343021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E837005-D809-48D4-8BA5-E749AF8FDCD4}"/>
              </a:ext>
            </a:extLst>
          </p:cNvPr>
          <p:cNvSpPr>
            <a:spLocks noGrp="1"/>
          </p:cNvSpPr>
          <p:nvPr>
            <p:ph type="title"/>
          </p:nvPr>
        </p:nvSpPr>
        <p:spPr>
          <a:xfrm>
            <a:off x="686834" y="1153572"/>
            <a:ext cx="3200400" cy="4461163"/>
          </a:xfrm>
        </p:spPr>
        <p:txBody>
          <a:bodyPr>
            <a:normAutofit/>
          </a:bodyPr>
          <a:lstStyle/>
          <a:p>
            <a:r>
              <a:rPr lang="es-ES">
                <a:solidFill>
                  <a:srgbClr val="FFFFFF"/>
                </a:solidFill>
              </a:rPr>
              <a:t>Mandato </a:t>
            </a:r>
          </a:p>
        </p:txBody>
      </p:sp>
      <p:sp>
        <p:nvSpPr>
          <p:cNvPr id="34" name="Arc 33">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4EC89D27-3837-4678-89FE-DFF110A6C424}"/>
              </a:ext>
            </a:extLst>
          </p:cNvPr>
          <p:cNvSpPr>
            <a:spLocks noGrp="1"/>
          </p:cNvSpPr>
          <p:nvPr>
            <p:ph idx="1"/>
          </p:nvPr>
        </p:nvSpPr>
        <p:spPr>
          <a:xfrm>
            <a:off x="4447308" y="591344"/>
            <a:ext cx="6906491" cy="5585619"/>
          </a:xfrm>
        </p:spPr>
        <p:txBody>
          <a:bodyPr anchor="ctr">
            <a:normAutofit/>
          </a:bodyPr>
          <a:lstStyle/>
          <a:p>
            <a:r>
              <a:rPr lang="es-ES" sz="2400" b="1" dirty="0">
                <a:effectLst/>
                <a:ea typeface="Calibri" panose="020F0502020204030204" pitchFamily="34" charset="0"/>
                <a:cs typeface="Arial" panose="020B0604020202020204" pitchFamily="34" charset="0"/>
              </a:rPr>
              <a:t>S/RES/1244 (</a:t>
            </a:r>
            <a:r>
              <a:rPr lang="es-ES" sz="2400" b="1" dirty="0">
                <a:ea typeface="Calibri" panose="020F0502020204030204" pitchFamily="34" charset="0"/>
                <a:cs typeface="Arial" panose="020B0604020202020204" pitchFamily="34" charset="0"/>
              </a:rPr>
              <a:t>1999</a:t>
            </a:r>
            <a:r>
              <a:rPr lang="es-ES" sz="2400" b="1" dirty="0">
                <a:effectLst/>
                <a:ea typeface="Calibri" panose="020F0502020204030204" pitchFamily="34" charset="0"/>
                <a:cs typeface="Arial" panose="020B0604020202020204" pitchFamily="34" charset="0"/>
              </a:rPr>
              <a:t>)</a:t>
            </a:r>
          </a:p>
          <a:p>
            <a:pPr marL="0" indent="0">
              <a:buNone/>
            </a:pPr>
            <a:endParaRPr lang="es-ES" sz="2400" b="1" dirty="0">
              <a:effectLst/>
              <a:ea typeface="Calibri" panose="020F0502020204030204" pitchFamily="34" charset="0"/>
              <a:cs typeface="Arial" panose="020B0604020202020204" pitchFamily="34" charset="0"/>
            </a:endParaRPr>
          </a:p>
          <a:p>
            <a:pPr>
              <a:buFont typeface="Wingdings" panose="05000000000000000000" pitchFamily="2" charset="2"/>
              <a:buChar char="ü"/>
            </a:pPr>
            <a:r>
              <a:rPr lang="es-ES" sz="2400" dirty="0">
                <a:ea typeface="Calibri" panose="020F0502020204030204" pitchFamily="34" charset="0"/>
                <a:cs typeface="Arial" panose="020B0604020202020204" pitchFamily="34" charset="0"/>
              </a:rPr>
              <a:t>Despliegue de presencia armada en el territorio de Kosovo, </a:t>
            </a:r>
            <a:r>
              <a:rPr lang="es-ES" sz="2400" i="1" dirty="0">
                <a:ea typeface="Calibri" panose="020F0502020204030204" pitchFamily="34" charset="0"/>
                <a:cs typeface="Arial" panose="020B0604020202020204" pitchFamily="34" charset="0"/>
              </a:rPr>
              <a:t>Kosovo </a:t>
            </a:r>
            <a:r>
              <a:rPr lang="es-ES" sz="2400" i="1" dirty="0" err="1">
                <a:ea typeface="Calibri" panose="020F0502020204030204" pitchFamily="34" charset="0"/>
                <a:cs typeface="Arial" panose="020B0604020202020204" pitchFamily="34" charset="0"/>
              </a:rPr>
              <a:t>Forces</a:t>
            </a:r>
            <a:endParaRPr lang="es-ES" sz="2400" i="1" dirty="0">
              <a:ea typeface="Calibri" panose="020F0502020204030204" pitchFamily="34" charset="0"/>
              <a:cs typeface="Arial" panose="020B0604020202020204" pitchFamily="34" charset="0"/>
            </a:endParaRPr>
          </a:p>
          <a:p>
            <a:pPr>
              <a:buFont typeface="Wingdings" panose="05000000000000000000" pitchFamily="2" charset="2"/>
              <a:buChar char="ü"/>
            </a:pPr>
            <a:r>
              <a:rPr lang="es-ES" sz="2400" dirty="0">
                <a:ea typeface="Calibri" panose="020F0502020204030204" pitchFamily="34" charset="0"/>
                <a:cs typeface="Arial" panose="020B0604020202020204" pitchFamily="34" charset="0"/>
              </a:rPr>
              <a:t>Creación de una administración provisional, UNMIK</a:t>
            </a:r>
          </a:p>
          <a:p>
            <a:pPr>
              <a:buFont typeface="Wingdings" panose="05000000000000000000" pitchFamily="2" charset="2"/>
              <a:buChar char="ü"/>
            </a:pPr>
            <a:r>
              <a:rPr lang="es-ES" sz="2400" dirty="0">
                <a:effectLst/>
                <a:ea typeface="Calibri" panose="020F0502020204030204" pitchFamily="34" charset="0"/>
                <a:cs typeface="Arial" panose="020B0604020202020204" pitchFamily="34" charset="0"/>
              </a:rPr>
              <a:t>C</a:t>
            </a:r>
            <a:r>
              <a:rPr lang="es-ES" sz="2400" dirty="0">
                <a:ea typeface="Calibri" panose="020F0502020204030204" pitchFamily="34" charset="0"/>
                <a:cs typeface="Arial" panose="020B0604020202020204" pitchFamily="34" charset="0"/>
              </a:rPr>
              <a:t>uestiones de derechos humanos se mencionan de manera muy reducida:</a:t>
            </a:r>
          </a:p>
          <a:p>
            <a:pPr marL="0" indent="0">
              <a:buNone/>
            </a:pPr>
            <a:r>
              <a:rPr lang="es-ES" sz="2400" i="1" dirty="0">
                <a:effectLst/>
                <a:latin typeface="Times New Roman" panose="02020603050405020304" pitchFamily="18" charset="0"/>
                <a:ea typeface="Calibri" panose="020F0502020204030204" pitchFamily="34" charset="0"/>
              </a:rPr>
              <a:t>j) Proteger y promover los Derechos Humanos</a:t>
            </a:r>
            <a:endParaRPr lang="es-ES" sz="2400" dirty="0">
              <a:effectLst/>
              <a:ea typeface="Calibri" panose="020F0502020204030204" pitchFamily="34" charset="0"/>
              <a:cs typeface="Arial" panose="020B0604020202020204" pitchFamily="34" charset="0"/>
            </a:endParaRPr>
          </a:p>
          <a:p>
            <a:pPr>
              <a:buFont typeface="Wingdings" panose="05000000000000000000" pitchFamily="2" charset="2"/>
              <a:buChar char="ü"/>
            </a:pPr>
            <a:endParaRPr lang="es-ES" sz="2400" dirty="0">
              <a:effectLst/>
              <a:ea typeface="Calibri" panose="020F0502020204030204" pitchFamily="34" charset="0"/>
              <a:cs typeface="Arial" panose="020B0604020202020204" pitchFamily="34" charset="0"/>
            </a:endParaRPr>
          </a:p>
          <a:p>
            <a:pPr>
              <a:buFont typeface="Wingdings" panose="05000000000000000000" pitchFamily="2" charset="2"/>
              <a:buChar char="ü"/>
            </a:pPr>
            <a:r>
              <a:rPr lang="es-ES" b="1" dirty="0"/>
              <a:t>Cuestiones de género no se mencionan</a:t>
            </a:r>
            <a:r>
              <a:rPr lang="es-ES" sz="2400" dirty="0"/>
              <a:t>. Hasta 2005 no hay presencia en los Informes del SG sobre la misión. </a:t>
            </a:r>
          </a:p>
        </p:txBody>
      </p:sp>
    </p:spTree>
    <p:extLst>
      <p:ext uri="{BB962C8B-B14F-4D97-AF65-F5344CB8AC3E}">
        <p14:creationId xmlns:p14="http://schemas.microsoft.com/office/powerpoint/2010/main" xmlns="" val="1471831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C2554CA6-288E-4202-BC52-2E5A8F0C0A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5104D93-370B-4358-A0E7-72E4F1336E97}"/>
              </a:ext>
            </a:extLst>
          </p:cNvPr>
          <p:cNvSpPr>
            <a:spLocks noGrp="1"/>
          </p:cNvSpPr>
          <p:nvPr>
            <p:ph type="title"/>
          </p:nvPr>
        </p:nvSpPr>
        <p:spPr>
          <a:xfrm>
            <a:off x="1171074" y="1396686"/>
            <a:ext cx="3240506" cy="4064628"/>
          </a:xfrm>
        </p:spPr>
        <p:txBody>
          <a:bodyPr>
            <a:normAutofit/>
          </a:bodyPr>
          <a:lstStyle/>
          <a:p>
            <a:r>
              <a:rPr lang="es-ES">
                <a:solidFill>
                  <a:srgbClr val="FFFFFF"/>
                </a:solidFill>
              </a:rPr>
              <a:t>Mandato UNMIK. Resolución 1244 CS NNUU</a:t>
            </a:r>
          </a:p>
        </p:txBody>
      </p:sp>
      <p:sp>
        <p:nvSpPr>
          <p:cNvPr id="12" name="Arc 11">
            <a:extLst>
              <a:ext uri="{FF2B5EF4-FFF2-40B4-BE49-F238E27FC236}">
                <a16:creationId xmlns:a16="http://schemas.microsoft.com/office/drawing/2014/main" xmlns="" id="{5B7778FC-632E-4DCA-A7CB-0D7731CCF9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xmlns="" id="{FA23A907-97FB-4A8F-880A-DD77401C42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49A08FD9-6396-4C76-A043-DD1F08ABB9A8}"/>
              </a:ext>
            </a:extLst>
          </p:cNvPr>
          <p:cNvSpPr>
            <a:spLocks noGrp="1"/>
          </p:cNvSpPr>
          <p:nvPr>
            <p:ph idx="1"/>
          </p:nvPr>
        </p:nvSpPr>
        <p:spPr>
          <a:xfrm>
            <a:off x="5595268" y="395780"/>
            <a:ext cx="6254225" cy="3935281"/>
          </a:xfrm>
        </p:spPr>
        <p:txBody>
          <a:bodyPr>
            <a:noAutofit/>
          </a:bodyPr>
          <a:lstStyle/>
          <a:p>
            <a:pPr marL="0" indent="0" algn="just">
              <a:buNone/>
            </a:pPr>
            <a:r>
              <a:rPr lang="es-ES" sz="2000" b="0" i="0" u="none" strike="noStrike" baseline="0" dirty="0"/>
              <a:t>11. Decide que entre las principales responsabilidades de la presencia internacional civil estarán las siguientes:</a:t>
            </a:r>
          </a:p>
          <a:p>
            <a:pPr marL="0" indent="0" algn="just">
              <a:buNone/>
            </a:pPr>
            <a:r>
              <a:rPr lang="es-ES" sz="2000" b="0" i="0" u="none" strike="noStrike" baseline="0" dirty="0"/>
              <a:t>a) Promover el establecimiento, hasta que se llegue a una solución definitiva, de una autonomía y un autogobierno sustanciales en Kosovo, teniendo plenamente en cuenta el anexo 2 y los acuerdos de </a:t>
            </a:r>
            <a:r>
              <a:rPr lang="es-ES" sz="2000" b="0" i="0" u="none" strike="noStrike" baseline="0" dirty="0" err="1"/>
              <a:t>Rambouillet</a:t>
            </a:r>
            <a:r>
              <a:rPr lang="es-ES" sz="2000" b="0" i="0" u="none" strike="noStrike" baseline="0" dirty="0"/>
              <a:t> (S/1999/648);</a:t>
            </a:r>
          </a:p>
          <a:p>
            <a:pPr marL="0" indent="0" algn="just">
              <a:buNone/>
            </a:pPr>
            <a:r>
              <a:rPr lang="es-ES" sz="2000" b="0" i="0" u="none" strike="noStrike" baseline="0" dirty="0"/>
              <a:t>b) Cumplir funciones administrativas civiles básicas donde y mientras sea necesario;</a:t>
            </a:r>
          </a:p>
          <a:p>
            <a:pPr marL="0" indent="0" algn="just">
              <a:buNone/>
            </a:pPr>
            <a:r>
              <a:rPr lang="es-ES" sz="2000" b="0" i="0" u="none" strike="noStrike" baseline="0" dirty="0"/>
              <a:t>c) Organizar y supervisar el desarrollo de instituciones provisionales para el autogobierno democrático y autónomo hasta que se llegue a una solución política, incluida la celebración de elecciones;</a:t>
            </a:r>
          </a:p>
          <a:p>
            <a:pPr marL="0" marR="0" lvl="0" indent="0" algn="just" defTabSz="914400" rtl="0" eaLnBrk="1" fontAlgn="auto" latinLnBrk="0" hangingPunct="1">
              <a:spcBef>
                <a:spcPts val="1000"/>
              </a:spcBef>
              <a:spcAft>
                <a:spcPts val="0"/>
              </a:spcAft>
              <a:buClrTx/>
              <a:buSzTx/>
              <a:buFont typeface="Arial" panose="020B0604020202020204" pitchFamily="34" charset="0"/>
              <a:buNone/>
              <a:tabLst/>
              <a:defRPr/>
            </a:pPr>
            <a:r>
              <a:rPr lang="es-ES" sz="2000" b="0" i="0" u="none" strike="noStrike" baseline="0" dirty="0"/>
              <a:t>d) Transferir, a medida que se establezcan esas instituciones, sus funciones administrativas, y al mismo tiempo supervisar y apoyar la consolidación de las instituciones provisionales locales de Kosovo y otras actividades de establecimiento de la paz;</a:t>
            </a:r>
            <a:r>
              <a:rPr kumimoji="0" lang="es-ES" sz="2000" b="0" i="0" u="none" strike="noStrike" kern="1200" cap="none" spc="0" normalizeH="0" baseline="0" noProof="0" dirty="0">
                <a:ln>
                  <a:noFill/>
                </a:ln>
                <a:effectLst/>
                <a:uLnTx/>
                <a:uFillTx/>
                <a:latin typeface="Calibri" panose="020F0502020204030204"/>
                <a:ea typeface="+mn-ea"/>
                <a:cs typeface="+mn-cs"/>
              </a:rPr>
              <a:t> e) Facilitar un proceso político encaminado a determinar el estatuto futuro de Kosovo, teniendo en cuenta los acuerdos de </a:t>
            </a:r>
            <a:r>
              <a:rPr kumimoji="0" lang="es-ES" sz="2000" b="0" i="0" u="none" strike="noStrike" kern="1200" cap="none" spc="0" normalizeH="0" baseline="0" noProof="0" dirty="0" err="1">
                <a:ln>
                  <a:noFill/>
                </a:ln>
                <a:effectLst/>
                <a:uLnTx/>
                <a:uFillTx/>
                <a:latin typeface="Calibri" panose="020F0502020204030204"/>
                <a:ea typeface="+mn-ea"/>
                <a:cs typeface="+mn-cs"/>
              </a:rPr>
              <a:t>Rambouillet</a:t>
            </a:r>
            <a:r>
              <a:rPr kumimoji="0" lang="es-ES" sz="2000" b="0" i="0" u="none" strike="noStrike" kern="1200" cap="none" spc="0" normalizeH="0" baseline="0" noProof="0" dirty="0">
                <a:ln>
                  <a:noFill/>
                </a:ln>
                <a:effectLst/>
                <a:uLnTx/>
                <a:uFillTx/>
                <a:latin typeface="Calibri" panose="020F0502020204030204"/>
                <a:ea typeface="+mn-ea"/>
                <a:cs typeface="+mn-cs"/>
              </a:rPr>
              <a:t> (S/1999/648);</a:t>
            </a:r>
          </a:p>
          <a:p>
            <a:pPr marL="0" indent="0" algn="just">
              <a:buNone/>
            </a:pPr>
            <a:endParaRPr lang="es-ES" sz="2000" b="0" i="0" u="none" strike="noStrike" baseline="0" dirty="0"/>
          </a:p>
          <a:p>
            <a:pPr marL="0" indent="0" algn="just">
              <a:buNone/>
            </a:pPr>
            <a:endParaRPr lang="es-ES" sz="2000" dirty="0"/>
          </a:p>
        </p:txBody>
      </p:sp>
    </p:spTree>
    <p:extLst>
      <p:ext uri="{BB962C8B-B14F-4D97-AF65-F5344CB8AC3E}">
        <p14:creationId xmlns:p14="http://schemas.microsoft.com/office/powerpoint/2010/main" xmlns="" val="2633770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C2554CA6-288E-4202-BC52-2E5A8F0C0A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5104D93-370B-4358-A0E7-72E4F1336E97}"/>
              </a:ext>
            </a:extLst>
          </p:cNvPr>
          <p:cNvSpPr>
            <a:spLocks noGrp="1"/>
          </p:cNvSpPr>
          <p:nvPr>
            <p:ph type="title"/>
          </p:nvPr>
        </p:nvSpPr>
        <p:spPr>
          <a:xfrm>
            <a:off x="1171074" y="1396686"/>
            <a:ext cx="3240506" cy="4064628"/>
          </a:xfrm>
        </p:spPr>
        <p:txBody>
          <a:bodyPr>
            <a:normAutofit/>
          </a:bodyPr>
          <a:lstStyle/>
          <a:p>
            <a:r>
              <a:rPr lang="es-ES">
                <a:solidFill>
                  <a:srgbClr val="FFFFFF"/>
                </a:solidFill>
              </a:rPr>
              <a:t>Mandato</a:t>
            </a:r>
          </a:p>
        </p:txBody>
      </p:sp>
      <p:sp>
        <p:nvSpPr>
          <p:cNvPr id="12" name="Arc 11">
            <a:extLst>
              <a:ext uri="{FF2B5EF4-FFF2-40B4-BE49-F238E27FC236}">
                <a16:creationId xmlns:a16="http://schemas.microsoft.com/office/drawing/2014/main" xmlns="" id="{5B7778FC-632E-4DCA-A7CB-0D7731CCF9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xmlns="" id="{FA23A907-97FB-4A8F-880A-DD77401C42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49A08FD9-6396-4C76-A043-DD1F08ABB9A8}"/>
              </a:ext>
            </a:extLst>
          </p:cNvPr>
          <p:cNvSpPr>
            <a:spLocks noGrp="1"/>
          </p:cNvSpPr>
          <p:nvPr>
            <p:ph idx="1"/>
          </p:nvPr>
        </p:nvSpPr>
        <p:spPr>
          <a:xfrm>
            <a:off x="5595268" y="467456"/>
            <a:ext cx="5536397" cy="3935281"/>
          </a:xfrm>
        </p:spPr>
        <p:txBody>
          <a:bodyPr>
            <a:noAutofit/>
          </a:bodyPr>
          <a:lstStyle/>
          <a:p>
            <a:pPr marL="0" indent="0" algn="just">
              <a:buNone/>
            </a:pPr>
            <a:r>
              <a:rPr lang="es-ES" sz="2000" b="0" i="0" u="none" strike="noStrike" baseline="0" dirty="0"/>
              <a:t>f) En una etapa final, supervisar el traspaso de autoridad de las instituciones provisionales de Kosovo a las instituciones que se establezcan</a:t>
            </a:r>
          </a:p>
          <a:p>
            <a:pPr marL="0" indent="0" algn="just">
              <a:buNone/>
            </a:pPr>
            <a:r>
              <a:rPr lang="es-ES" sz="2000" b="0" i="0" u="none" strike="noStrike" baseline="0" dirty="0"/>
              <a:t>conforme a una solución política;</a:t>
            </a:r>
          </a:p>
          <a:p>
            <a:pPr marL="0" indent="0" algn="just">
              <a:buNone/>
            </a:pPr>
            <a:r>
              <a:rPr lang="es-ES" sz="2000" b="0" i="0" u="none" strike="noStrike" baseline="0" dirty="0"/>
              <a:t>g) Apoyar la reconstrucción de la infraestructura básica y otras tareas de reconstrucción económica;</a:t>
            </a:r>
          </a:p>
          <a:p>
            <a:pPr marL="0" indent="0" algn="just">
              <a:buNone/>
            </a:pPr>
            <a:r>
              <a:rPr lang="es-ES" sz="2000" b="0" i="0" u="none" strike="noStrike" baseline="0" dirty="0"/>
              <a:t>h) Apoyar, en coordinación con las organizaciones humanitarias internacionales, la ayuda humanitaria y el socorro en casos de desastre;</a:t>
            </a:r>
          </a:p>
          <a:p>
            <a:pPr marL="400050" indent="-400050" algn="just">
              <a:buAutoNum type="romanLcParenR"/>
            </a:pPr>
            <a:r>
              <a:rPr lang="es-ES" sz="2000" b="0" i="0" u="none" strike="noStrike" baseline="0" dirty="0"/>
              <a:t>Mantener la ley y el orden público, incluso mediante el establecimiento de un cuerpo de policía local y, entre tanto, mediante el despliegue de agentes de policía internacionales en Kosovo;</a:t>
            </a:r>
          </a:p>
          <a:p>
            <a:pPr marL="0" indent="0" algn="just">
              <a:buNone/>
            </a:pPr>
            <a:r>
              <a:rPr lang="es-ES" sz="2000" b="0" i="0" u="none" strike="noStrike" baseline="0" dirty="0"/>
              <a:t>j) </a:t>
            </a:r>
            <a:r>
              <a:rPr lang="es-ES" b="1" i="0" u="none" strike="noStrike" baseline="0" dirty="0"/>
              <a:t>Proteger y promover los derechos humanos</a:t>
            </a:r>
            <a:r>
              <a:rPr lang="es-ES" b="0" i="0" u="none" strike="noStrike" baseline="0" dirty="0"/>
              <a:t>;</a:t>
            </a:r>
          </a:p>
          <a:p>
            <a:pPr marL="0" indent="0" algn="just">
              <a:buNone/>
            </a:pPr>
            <a:r>
              <a:rPr lang="es-ES" sz="2000" b="0" i="0" u="none" strike="noStrike" baseline="0" dirty="0"/>
              <a:t>k) Asegurar el regreso seguro y libre de todos los refugiados y personas desplazadas a sus hogares en Kosovo;</a:t>
            </a:r>
          </a:p>
          <a:p>
            <a:pPr marL="0" indent="0" algn="just">
              <a:buNone/>
            </a:pPr>
            <a:endParaRPr lang="es-ES" sz="2000" dirty="0"/>
          </a:p>
        </p:txBody>
      </p:sp>
      <p:sp>
        <p:nvSpPr>
          <p:cNvPr id="4" name="Arrow: Right 3">
            <a:extLst>
              <a:ext uri="{FF2B5EF4-FFF2-40B4-BE49-F238E27FC236}">
                <a16:creationId xmlns:a16="http://schemas.microsoft.com/office/drawing/2014/main" xmlns="" id="{3587D21F-76D4-CE2F-AA17-3C7109B83C91}"/>
              </a:ext>
            </a:extLst>
          </p:cNvPr>
          <p:cNvSpPr/>
          <p:nvPr/>
        </p:nvSpPr>
        <p:spPr>
          <a:xfrm>
            <a:off x="3606401" y="4402737"/>
            <a:ext cx="2011559" cy="14778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1642234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4C73D28-A6DC-49E0-BAC9-DD0C7F751F25}"/>
              </a:ext>
            </a:extLst>
          </p:cNvPr>
          <p:cNvPicPr>
            <a:picLocks noChangeAspect="1"/>
          </p:cNvPicPr>
          <p:nvPr/>
        </p:nvPicPr>
        <p:blipFill>
          <a:blip r:embed="rId2" cstate="print"/>
          <a:stretch>
            <a:fillRect/>
          </a:stretch>
        </p:blipFill>
        <p:spPr>
          <a:xfrm>
            <a:off x="9555265" y="759620"/>
            <a:ext cx="1410541" cy="1800224"/>
          </a:xfrm>
          <a:prstGeom prst="rect">
            <a:avLst/>
          </a:prstGeom>
        </p:spPr>
      </p:pic>
      <p:pic>
        <p:nvPicPr>
          <p:cNvPr id="4" name="Content Placeholder 3">
            <a:extLst>
              <a:ext uri="{FF2B5EF4-FFF2-40B4-BE49-F238E27FC236}">
                <a16:creationId xmlns:a16="http://schemas.microsoft.com/office/drawing/2014/main" xmlns="" id="{F8F25450-3EF2-4F55-97C7-985DF5D35B6E}"/>
              </a:ext>
            </a:extLst>
          </p:cNvPr>
          <p:cNvPicPr>
            <a:picLocks noGrp="1" noChangeAspect="1"/>
          </p:cNvPicPr>
          <p:nvPr>
            <p:ph idx="1"/>
          </p:nvPr>
        </p:nvPicPr>
        <p:blipFill>
          <a:blip r:embed="rId3" cstate="print"/>
          <a:stretch>
            <a:fillRect/>
          </a:stretch>
        </p:blipFill>
        <p:spPr>
          <a:xfrm>
            <a:off x="4530138" y="819150"/>
            <a:ext cx="2619375" cy="1743075"/>
          </a:xfrm>
          <a:prstGeom prst="rect">
            <a:avLst/>
          </a:prstGeom>
        </p:spPr>
      </p:pic>
      <p:pic>
        <p:nvPicPr>
          <p:cNvPr id="6" name="Picture 5">
            <a:extLst>
              <a:ext uri="{FF2B5EF4-FFF2-40B4-BE49-F238E27FC236}">
                <a16:creationId xmlns:a16="http://schemas.microsoft.com/office/drawing/2014/main" xmlns="" id="{D82F31D4-CA74-4BD0-95A4-7F2E34893C7C}"/>
              </a:ext>
            </a:extLst>
          </p:cNvPr>
          <p:cNvPicPr>
            <a:picLocks noChangeAspect="1"/>
          </p:cNvPicPr>
          <p:nvPr/>
        </p:nvPicPr>
        <p:blipFill>
          <a:blip r:embed="rId4" cstate="print"/>
          <a:stretch>
            <a:fillRect/>
          </a:stretch>
        </p:blipFill>
        <p:spPr>
          <a:xfrm>
            <a:off x="1302394" y="3429000"/>
            <a:ext cx="9374605" cy="2428875"/>
          </a:xfrm>
          <a:prstGeom prst="rect">
            <a:avLst/>
          </a:prstGeom>
        </p:spPr>
      </p:pic>
      <p:sp>
        <p:nvSpPr>
          <p:cNvPr id="3" name="Elipse 2"/>
          <p:cNvSpPr/>
          <p:nvPr/>
        </p:nvSpPr>
        <p:spPr>
          <a:xfrm>
            <a:off x="8589677" y="656705"/>
            <a:ext cx="3341716" cy="190313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lecha derecha 4"/>
          <p:cNvSpPr/>
          <p:nvPr/>
        </p:nvSpPr>
        <p:spPr>
          <a:xfrm>
            <a:off x="7409270" y="543530"/>
            <a:ext cx="1180407" cy="11471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3207591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6295E7F-EA66-480B-B001-C8BE7CD61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F3FC92A1-6A23-0C4A-117F-3C7999EE85B5}"/>
              </a:ext>
            </a:extLst>
          </p:cNvPr>
          <p:cNvSpPr>
            <a:spLocks noGrp="1"/>
          </p:cNvSpPr>
          <p:nvPr>
            <p:ph type="title"/>
          </p:nvPr>
        </p:nvSpPr>
        <p:spPr>
          <a:xfrm>
            <a:off x="718686" y="5091762"/>
            <a:ext cx="7484787" cy="1264588"/>
          </a:xfrm>
        </p:spPr>
        <p:txBody>
          <a:bodyPr vert="horz" lIns="91440" tIns="45720" rIns="91440" bIns="45720" rtlCol="0" anchor="ctr">
            <a:normAutofit/>
          </a:bodyPr>
          <a:lstStyle/>
          <a:p>
            <a:pPr algn="r"/>
            <a:r>
              <a:rPr lang="en-US" sz="4100" dirty="0">
                <a:solidFill>
                  <a:srgbClr val="FFFFFF"/>
                </a:solidFill>
              </a:rPr>
              <a:t>A) KFOR: PRESENCIA, RETOS EN DDHH Y GÉNERO</a:t>
            </a:r>
          </a:p>
        </p:txBody>
      </p:sp>
      <p:pic>
        <p:nvPicPr>
          <p:cNvPr id="4" name="Content Placeholder 3">
            <a:extLst>
              <a:ext uri="{FF2B5EF4-FFF2-40B4-BE49-F238E27FC236}">
                <a16:creationId xmlns:a16="http://schemas.microsoft.com/office/drawing/2014/main" xmlns="" id="{9582EAB1-4B66-8363-CA9E-F73908D3196E}"/>
              </a:ext>
            </a:extLst>
          </p:cNvPr>
          <p:cNvPicPr>
            <a:picLocks noGrp="1" noChangeAspect="1"/>
          </p:cNvPicPr>
          <p:nvPr>
            <p:ph idx="1"/>
          </p:nvPr>
        </p:nvPicPr>
        <p:blipFill rotWithShape="1">
          <a:blip r:embed="rId2" cstate="print"/>
          <a:srcRect t="13758" r="-1" b="17551"/>
          <a:stretch/>
        </p:blipFill>
        <p:spPr>
          <a:xfrm>
            <a:off x="320040" y="320040"/>
            <a:ext cx="11548872" cy="4462272"/>
          </a:xfrm>
          <a:prstGeom prst="rect">
            <a:avLst/>
          </a:prstGeom>
        </p:spPr>
      </p:pic>
      <p:cxnSp>
        <p:nvCxnSpPr>
          <p:cNvPr id="11" name="Straight Connector 10">
            <a:extLst>
              <a:ext uri="{FF2B5EF4-FFF2-40B4-BE49-F238E27FC236}">
                <a16:creationId xmlns:a16="http://schemas.microsoft.com/office/drawing/2014/main" xmlns=""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73315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29ED2080-F6D9-4307-A2DF-CE43C4E89068}"/>
              </a:ext>
            </a:extLst>
          </p:cNvPr>
          <p:cNvSpPr txBox="1"/>
          <p:nvPr/>
        </p:nvSpPr>
        <p:spPr>
          <a:xfrm>
            <a:off x="4447308" y="591344"/>
            <a:ext cx="6906491" cy="5585619"/>
          </a:xfrm>
          <a:prstGeom prst="rect">
            <a:avLst/>
          </a:prstGeom>
        </p:spPr>
        <p:txBody>
          <a:bodyPr vert="horz" lIns="91440" tIns="45720" rIns="91440" bIns="45720" rtlCol="0" anchor="ctr">
            <a:noAutofit/>
          </a:bodyPr>
          <a:lstStyle/>
          <a:p>
            <a:pPr indent="-228600" algn="just">
              <a:lnSpc>
                <a:spcPct val="90000"/>
              </a:lnSpc>
              <a:spcAft>
                <a:spcPts val="600"/>
              </a:spcAft>
              <a:buFont typeface="Arial" panose="020B0604020202020204" pitchFamily="34" charset="0"/>
              <a:buChar char="•"/>
            </a:pPr>
            <a:r>
              <a:rPr lang="en-US" b="0" i="0" u="none" strike="noStrike" baseline="0"/>
              <a:t>a) </a:t>
            </a:r>
            <a:r>
              <a:rPr lang="en-US" b="0" i="0" u="sng" strike="noStrike" baseline="0"/>
              <a:t>Disuadir a las partes de que reanuden las hostilidades, manteniendo y, en caso necesario, imponiendo la cesación del fuego</a:t>
            </a:r>
            <a:r>
              <a:rPr lang="en-US" b="0" i="0" u="none" strike="noStrike" baseline="0"/>
              <a:t>, y asegurar el retiro y evitar el regreso a Kosovo de las fuerzas militares, policiales y paramilitares de la Federación y de la República, excepto según lo previsto en el punto 6 del anexo 2;</a:t>
            </a:r>
          </a:p>
          <a:p>
            <a:pPr indent="-228600" algn="just">
              <a:lnSpc>
                <a:spcPct val="90000"/>
              </a:lnSpc>
              <a:spcAft>
                <a:spcPts val="600"/>
              </a:spcAft>
              <a:buFont typeface="Arial" panose="020B0604020202020204" pitchFamily="34" charset="0"/>
              <a:buChar char="•"/>
            </a:pPr>
            <a:r>
              <a:rPr lang="en-US" b="0" i="0" u="none" strike="noStrike" baseline="0"/>
              <a:t>b) </a:t>
            </a:r>
            <a:r>
              <a:rPr lang="en-US" b="1" i="0" u="none" strike="noStrike" baseline="0"/>
              <a:t>Desmilitarizar el Ejército de Liberación de Kosovo </a:t>
            </a:r>
            <a:r>
              <a:rPr lang="en-US" b="0" i="0" u="none" strike="noStrike" baseline="0"/>
              <a:t>(ELK) y otros grupos armados…</a:t>
            </a:r>
          </a:p>
          <a:p>
            <a:pPr indent="-228600" algn="just">
              <a:lnSpc>
                <a:spcPct val="90000"/>
              </a:lnSpc>
              <a:spcAft>
                <a:spcPts val="600"/>
              </a:spcAft>
              <a:buFont typeface="Arial" panose="020B0604020202020204" pitchFamily="34" charset="0"/>
              <a:buChar char="•"/>
            </a:pPr>
            <a:r>
              <a:rPr lang="en-US" b="0" i="0" u="none" strike="noStrike" baseline="0"/>
              <a:t>c) Establecer un entorno seguro de modo que los refugiados y las personas desplazadas puedan regresar a sus hogares en condiciones de seguridad, la presencia internacional civil pueda desarrollar sus actividades, se pueda establecer una administración de transición y se pueda prestar ayuda humanitaria;</a:t>
            </a:r>
          </a:p>
          <a:p>
            <a:pPr indent="-228600" algn="just">
              <a:lnSpc>
                <a:spcPct val="90000"/>
              </a:lnSpc>
              <a:spcAft>
                <a:spcPts val="600"/>
              </a:spcAft>
              <a:buFont typeface="Arial" panose="020B0604020202020204" pitchFamily="34" charset="0"/>
              <a:buChar char="•"/>
            </a:pPr>
            <a:r>
              <a:rPr lang="en-US" b="0" i="0" u="none" strike="noStrike" baseline="0"/>
              <a:t>d) Mantener </a:t>
            </a:r>
            <a:r>
              <a:rPr lang="en-US" b="1" i="0" u="none" strike="noStrike" baseline="0"/>
              <a:t>el orden y la seguridad públicos </a:t>
            </a:r>
            <a:r>
              <a:rPr lang="en-US" b="0" i="0" u="none" strike="noStrike" baseline="0"/>
              <a:t>hasta que la presencia internacional civil pueda asumir esa responsabilidad;</a:t>
            </a:r>
          </a:p>
          <a:p>
            <a:pPr indent="-228600" algn="just">
              <a:lnSpc>
                <a:spcPct val="90000"/>
              </a:lnSpc>
              <a:spcAft>
                <a:spcPts val="600"/>
              </a:spcAft>
              <a:buFont typeface="Arial" panose="020B0604020202020204" pitchFamily="34" charset="0"/>
              <a:buChar char="•"/>
            </a:pPr>
            <a:r>
              <a:rPr lang="en-US" b="0" i="0" u="none" strike="noStrike" baseline="0"/>
              <a:t>e) Supervisar la </a:t>
            </a:r>
            <a:r>
              <a:rPr lang="en-US" b="1" i="0" u="none" strike="noStrike" baseline="0"/>
              <a:t>remoción de minas </a:t>
            </a:r>
            <a:r>
              <a:rPr lang="en-US" b="0" i="0" u="none" strike="noStrike" baseline="0"/>
              <a:t>hasta que la presencia internacional civil pueda, cuando proceda, asumir esa responsabilidad;</a:t>
            </a:r>
          </a:p>
          <a:p>
            <a:pPr indent="-228600" algn="just">
              <a:lnSpc>
                <a:spcPct val="90000"/>
              </a:lnSpc>
              <a:spcAft>
                <a:spcPts val="600"/>
              </a:spcAft>
              <a:buFont typeface="Arial" panose="020B0604020202020204" pitchFamily="34" charset="0"/>
              <a:buChar char="•"/>
            </a:pPr>
            <a:r>
              <a:rPr lang="en-US" b="0" i="0" u="none" strike="noStrike" baseline="0"/>
              <a:t>f) Prestar apoyo, según corresponda, a la labor de la presencia internacional civil y mantener una coordinación estrecha con ella;</a:t>
            </a:r>
          </a:p>
          <a:p>
            <a:pPr indent="-228600" algn="just">
              <a:lnSpc>
                <a:spcPct val="90000"/>
              </a:lnSpc>
              <a:spcAft>
                <a:spcPts val="600"/>
              </a:spcAft>
              <a:buFont typeface="Arial" panose="020B0604020202020204" pitchFamily="34" charset="0"/>
              <a:buChar char="•"/>
            </a:pPr>
            <a:r>
              <a:rPr lang="en-US" b="0" i="0" u="none" strike="noStrike" baseline="0"/>
              <a:t>g) Realizar las actividades de vigilancia fronteriza que sean necesarias;</a:t>
            </a:r>
          </a:p>
          <a:p>
            <a:pPr indent="-228600" algn="just">
              <a:lnSpc>
                <a:spcPct val="90000"/>
              </a:lnSpc>
              <a:spcAft>
                <a:spcPts val="600"/>
              </a:spcAft>
              <a:buFont typeface="Arial" panose="020B0604020202020204" pitchFamily="34" charset="0"/>
              <a:buChar char="•"/>
            </a:pPr>
            <a:r>
              <a:rPr lang="en-US" b="0" i="0" u="none" strike="noStrike" baseline="0"/>
              <a:t>h) Velar por su propia protección y libertad de circulación y por las de la presencia internacional civil y otras organizaciones internacionales;</a:t>
            </a:r>
            <a:endParaRPr lang="en-US"/>
          </a:p>
        </p:txBody>
      </p:sp>
    </p:spTree>
    <p:extLst>
      <p:ext uri="{BB962C8B-B14F-4D97-AF65-F5344CB8AC3E}">
        <p14:creationId xmlns:p14="http://schemas.microsoft.com/office/powerpoint/2010/main" xmlns="" val="1967214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B9FF99BD-075F-4761-A995-6FC574BD2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A7B21A54-9BA3-4EA9-B460-5A829ADD90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6FA8F714-B9D8-488A-8CCA-E9948FF913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3EA7C2F1-86A6-46C9-B66E-7598FF717F56}"/>
              </a:ext>
            </a:extLst>
          </p:cNvPr>
          <p:cNvSpPr txBox="1"/>
          <p:nvPr/>
        </p:nvSpPr>
        <p:spPr>
          <a:xfrm>
            <a:off x="1833204" y="1614620"/>
            <a:ext cx="4436271" cy="2950523"/>
          </a:xfrm>
          <a:prstGeom prst="rect">
            <a:avLst/>
          </a:prstGeom>
        </p:spPr>
        <p:txBody>
          <a:bodyPr vert="horz" lIns="91440" tIns="45720" rIns="91440" bIns="45720" rtlCol="0" anchor="t">
            <a:noAutofit/>
          </a:bodyPr>
          <a:lstStyle/>
          <a:p>
            <a:pPr defTabSz="758952">
              <a:lnSpc>
                <a:spcPct val="90000"/>
              </a:lnSpc>
              <a:spcAft>
                <a:spcPts val="498"/>
              </a:spcAft>
            </a:pPr>
            <a:r>
              <a:rPr lang="en-US" sz="2324" kern="1200">
                <a:solidFill>
                  <a:schemeClr val="tx1"/>
                </a:solidFill>
                <a:latin typeface="+mn-lt"/>
                <a:ea typeface="+mn-ea"/>
                <a:cs typeface="+mn-cs"/>
              </a:rPr>
              <a:t>1999: 50000 </a:t>
            </a:r>
            <a:r>
              <a:rPr lang="en-US" sz="2324" kern="1200" err="1">
                <a:solidFill>
                  <a:schemeClr val="tx1"/>
                </a:solidFill>
                <a:latin typeface="+mn-lt"/>
                <a:ea typeface="+mn-ea"/>
                <a:cs typeface="+mn-cs"/>
              </a:rPr>
              <a:t>efectivos</a:t>
            </a:r>
            <a:endParaRPr lang="en-US" sz="2324" kern="1200">
              <a:solidFill>
                <a:schemeClr val="tx1"/>
              </a:solidFill>
              <a:latin typeface="+mn-lt"/>
              <a:ea typeface="+mn-ea"/>
              <a:cs typeface="+mn-cs"/>
            </a:endParaRPr>
          </a:p>
          <a:p>
            <a:pPr defTabSz="758952">
              <a:lnSpc>
                <a:spcPct val="90000"/>
              </a:lnSpc>
              <a:spcAft>
                <a:spcPts val="498"/>
              </a:spcAft>
            </a:pPr>
            <a:r>
              <a:rPr lang="en-US" sz="2324" kern="1200">
                <a:solidFill>
                  <a:schemeClr val="tx1"/>
                </a:solidFill>
                <a:latin typeface="+mn-lt"/>
                <a:ea typeface="+mn-ea"/>
                <a:cs typeface="+mn-cs"/>
              </a:rPr>
              <a:t>2002: 39000 </a:t>
            </a:r>
            <a:r>
              <a:rPr lang="en-US" sz="2324" kern="1200" err="1">
                <a:solidFill>
                  <a:schemeClr val="tx1"/>
                </a:solidFill>
                <a:latin typeface="+mn-lt"/>
                <a:ea typeface="+mn-ea"/>
                <a:cs typeface="+mn-cs"/>
              </a:rPr>
              <a:t>efectivos</a:t>
            </a:r>
            <a:endParaRPr lang="en-US" sz="2324" kern="1200">
              <a:solidFill>
                <a:schemeClr val="tx1"/>
              </a:solidFill>
              <a:latin typeface="+mn-lt"/>
              <a:ea typeface="+mn-ea"/>
              <a:cs typeface="+mn-cs"/>
            </a:endParaRPr>
          </a:p>
          <a:p>
            <a:pPr defTabSz="758952">
              <a:lnSpc>
                <a:spcPct val="90000"/>
              </a:lnSpc>
              <a:spcAft>
                <a:spcPts val="498"/>
              </a:spcAft>
            </a:pPr>
            <a:r>
              <a:rPr lang="en-US" sz="2324" kern="1200">
                <a:solidFill>
                  <a:schemeClr val="tx1"/>
                </a:solidFill>
                <a:latin typeface="+mn-lt"/>
                <a:ea typeface="+mn-ea"/>
                <a:cs typeface="+mn-cs"/>
              </a:rPr>
              <a:t>2003: 26000-17500 </a:t>
            </a:r>
            <a:r>
              <a:rPr lang="en-US" sz="2324" kern="1200" err="1">
                <a:solidFill>
                  <a:schemeClr val="tx1"/>
                </a:solidFill>
                <a:latin typeface="+mn-lt"/>
                <a:ea typeface="+mn-ea"/>
                <a:cs typeface="+mn-cs"/>
              </a:rPr>
              <a:t>efectivos</a:t>
            </a:r>
            <a:endParaRPr lang="en-US" sz="2324" kern="1200">
              <a:solidFill>
                <a:schemeClr val="tx1"/>
              </a:solidFill>
              <a:latin typeface="+mn-lt"/>
              <a:ea typeface="+mn-ea"/>
              <a:cs typeface="+mn-cs"/>
            </a:endParaRPr>
          </a:p>
          <a:p>
            <a:pPr defTabSz="758952">
              <a:lnSpc>
                <a:spcPct val="90000"/>
              </a:lnSpc>
              <a:spcAft>
                <a:spcPts val="498"/>
              </a:spcAft>
            </a:pPr>
            <a:r>
              <a:rPr lang="en-US" sz="2324" kern="1200">
                <a:solidFill>
                  <a:schemeClr val="tx1"/>
                </a:solidFill>
                <a:latin typeface="+mn-lt"/>
                <a:ea typeface="+mn-ea"/>
                <a:cs typeface="+mn-cs"/>
              </a:rPr>
              <a:t>2024: 4623 (28 </a:t>
            </a:r>
            <a:r>
              <a:rPr lang="en-US" sz="2324" kern="1200" err="1">
                <a:solidFill>
                  <a:schemeClr val="tx1"/>
                </a:solidFill>
                <a:latin typeface="+mn-lt"/>
                <a:ea typeface="+mn-ea"/>
                <a:cs typeface="+mn-cs"/>
              </a:rPr>
              <a:t>países</a:t>
            </a:r>
            <a:r>
              <a:rPr lang="en-US" sz="2324" kern="1200">
                <a:solidFill>
                  <a:schemeClr val="tx1"/>
                </a:solidFill>
                <a:latin typeface="+mn-lt"/>
                <a:ea typeface="+mn-ea"/>
                <a:cs typeface="+mn-cs"/>
              </a:rPr>
              <a:t>). En 2023, 3762 </a:t>
            </a:r>
            <a:r>
              <a:rPr lang="en-US" sz="2324" kern="1200" err="1">
                <a:solidFill>
                  <a:schemeClr val="tx1"/>
                </a:solidFill>
                <a:latin typeface="+mn-lt"/>
                <a:ea typeface="+mn-ea"/>
                <a:cs typeface="+mn-cs"/>
              </a:rPr>
              <a:t>efectivos</a:t>
            </a:r>
            <a:r>
              <a:rPr lang="en-US" sz="2324" kern="1200">
                <a:solidFill>
                  <a:schemeClr val="tx1"/>
                </a:solidFill>
                <a:latin typeface="+mn-lt"/>
                <a:ea typeface="+mn-ea"/>
                <a:cs typeface="+mn-cs"/>
              </a:rPr>
              <a:t>. </a:t>
            </a:r>
            <a:r>
              <a:rPr lang="en-US" sz="2324" b="1" kern="1200">
                <a:solidFill>
                  <a:schemeClr val="tx1"/>
                </a:solidFill>
                <a:latin typeface="+mn-lt"/>
                <a:ea typeface="+mn-ea"/>
                <a:cs typeface="+mn-cs"/>
              </a:rPr>
              <a:t>AUMENTO</a:t>
            </a:r>
          </a:p>
          <a:p>
            <a:pPr>
              <a:lnSpc>
                <a:spcPct val="90000"/>
              </a:lnSpc>
              <a:spcAft>
                <a:spcPts val="600"/>
              </a:spcAft>
            </a:pPr>
            <a:endParaRPr lang="en-US" sz="2800" b="0" i="0" dirty="0">
              <a:effectLst/>
            </a:endParaRPr>
          </a:p>
        </p:txBody>
      </p:sp>
      <p:pic>
        <p:nvPicPr>
          <p:cNvPr id="7" name="Picture 6">
            <a:extLst>
              <a:ext uri="{FF2B5EF4-FFF2-40B4-BE49-F238E27FC236}">
                <a16:creationId xmlns:a16="http://schemas.microsoft.com/office/drawing/2014/main" xmlns="" id="{34C73D28-A6DC-49E0-BAC9-DD0C7F751F25}"/>
              </a:ext>
            </a:extLst>
          </p:cNvPr>
          <p:cNvPicPr>
            <a:picLocks noChangeAspect="1"/>
          </p:cNvPicPr>
          <p:nvPr/>
        </p:nvPicPr>
        <p:blipFill>
          <a:blip r:embed="rId2" cstate="print"/>
          <a:stretch>
            <a:fillRect/>
          </a:stretch>
        </p:blipFill>
        <p:spPr>
          <a:xfrm>
            <a:off x="7046412" y="1123527"/>
            <a:ext cx="3312378" cy="4233071"/>
          </a:xfrm>
          <a:prstGeom prst="rect">
            <a:avLst/>
          </a:prstGeom>
        </p:spPr>
      </p:pic>
      <p:sp>
        <p:nvSpPr>
          <p:cNvPr id="2" name="Arrow: Down 1">
            <a:extLst>
              <a:ext uri="{FF2B5EF4-FFF2-40B4-BE49-F238E27FC236}">
                <a16:creationId xmlns:a16="http://schemas.microsoft.com/office/drawing/2014/main" xmlns="" id="{0AF00F5A-E15B-40C6-B55E-36466977EE0E}"/>
              </a:ext>
            </a:extLst>
          </p:cNvPr>
          <p:cNvSpPr/>
          <p:nvPr/>
        </p:nvSpPr>
        <p:spPr>
          <a:xfrm>
            <a:off x="5596300" y="1790518"/>
            <a:ext cx="1364945" cy="24167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3" cstate="print"/>
          <a:stretch>
            <a:fillRect/>
          </a:stretch>
        </p:blipFill>
        <p:spPr>
          <a:xfrm>
            <a:off x="2081545" y="3567442"/>
            <a:ext cx="2822986" cy="2160885"/>
          </a:xfrm>
          <a:prstGeom prst="rect">
            <a:avLst/>
          </a:prstGeom>
        </p:spPr>
      </p:pic>
    </p:spTree>
    <p:extLst>
      <p:ext uri="{BB962C8B-B14F-4D97-AF65-F5344CB8AC3E}">
        <p14:creationId xmlns:p14="http://schemas.microsoft.com/office/powerpoint/2010/main" xmlns="" val="1241314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E92FEB64-6EEA-4759-B4A4-BD2C1E66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AD51CF7-FE39-40F7-9975-F44D79B6458A}"/>
              </a:ext>
            </a:extLst>
          </p:cNvPr>
          <p:cNvSpPr>
            <a:spLocks noGrp="1"/>
          </p:cNvSpPr>
          <p:nvPr>
            <p:ph type="title"/>
          </p:nvPr>
        </p:nvSpPr>
        <p:spPr>
          <a:xfrm>
            <a:off x="1389278" y="1233241"/>
            <a:ext cx="3240506" cy="4064628"/>
          </a:xfrm>
        </p:spPr>
        <p:txBody>
          <a:bodyPr>
            <a:normAutofit/>
          </a:bodyPr>
          <a:lstStyle/>
          <a:p>
            <a:r>
              <a:rPr lang="es-ES" b="1">
                <a:solidFill>
                  <a:srgbClr val="FFFFFF"/>
                </a:solidFill>
              </a:rPr>
              <a:t>KFOR </a:t>
            </a:r>
            <a:br>
              <a:rPr lang="es-ES" b="1">
                <a:solidFill>
                  <a:srgbClr val="FFFFFF"/>
                </a:solidFill>
              </a:rPr>
            </a:br>
            <a:r>
              <a:rPr lang="es-ES" b="1">
                <a:solidFill>
                  <a:srgbClr val="FFFFFF"/>
                </a:solidFill>
              </a:rPr>
              <a:t>Retos DDHH</a:t>
            </a:r>
          </a:p>
        </p:txBody>
      </p:sp>
      <p:sp>
        <p:nvSpPr>
          <p:cNvPr id="29" name="Freeform: Shape 28">
            <a:extLst>
              <a:ext uri="{FF2B5EF4-FFF2-40B4-BE49-F238E27FC236}">
                <a16:creationId xmlns:a16="http://schemas.microsoft.com/office/drawing/2014/main" xmlns=""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xmlns=""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4EAD69BD-29F7-4C06-A689-79326FB1AD24}"/>
              </a:ext>
            </a:extLst>
          </p:cNvPr>
          <p:cNvSpPr>
            <a:spLocks noGrp="1"/>
          </p:cNvSpPr>
          <p:nvPr>
            <p:ph idx="1"/>
          </p:nvPr>
        </p:nvSpPr>
        <p:spPr>
          <a:xfrm>
            <a:off x="6096000" y="820880"/>
            <a:ext cx="5257799" cy="4889350"/>
          </a:xfrm>
        </p:spPr>
        <p:txBody>
          <a:bodyPr anchor="t">
            <a:noAutofit/>
          </a:bodyPr>
          <a:lstStyle/>
          <a:p>
            <a:pPr algn="just"/>
            <a:r>
              <a:rPr lang="es-ES" sz="2400" b="1" dirty="0"/>
              <a:t>Protección de minorías</a:t>
            </a:r>
          </a:p>
          <a:p>
            <a:pPr marL="0" indent="0" algn="just">
              <a:buNone/>
            </a:pPr>
            <a:endParaRPr lang="es-ES" sz="2400" dirty="0"/>
          </a:p>
          <a:p>
            <a:pPr algn="just"/>
            <a:r>
              <a:rPr lang="es-ES" sz="2400" b="1" dirty="0"/>
              <a:t>La detención</a:t>
            </a:r>
          </a:p>
          <a:p>
            <a:pPr marL="0" indent="0" algn="just">
              <a:buNone/>
            </a:pPr>
            <a:r>
              <a:rPr lang="es-ES" sz="2400" dirty="0"/>
              <a:t>-Extrajudiciales para garantizar el mandato. Monitorizadas por OSCE. Problemática –tiempo, </a:t>
            </a:r>
            <a:r>
              <a:rPr lang="es-ES" sz="2400" dirty="0" err="1"/>
              <a:t>ddhh</a:t>
            </a:r>
            <a:r>
              <a:rPr lang="es-ES" sz="2400" dirty="0"/>
              <a:t>.</a:t>
            </a:r>
          </a:p>
          <a:p>
            <a:pPr marL="0" indent="0" algn="just">
              <a:buNone/>
            </a:pPr>
            <a:r>
              <a:rPr lang="es-ES" sz="2400" dirty="0"/>
              <a:t>-El problema de las </a:t>
            </a:r>
            <a:r>
              <a:rPr lang="es-ES" sz="2400" i="1" dirty="0" err="1"/>
              <a:t>Interim</a:t>
            </a:r>
            <a:r>
              <a:rPr lang="es-ES" sz="2400" i="1" dirty="0"/>
              <a:t> Standard </a:t>
            </a:r>
            <a:r>
              <a:rPr lang="es-ES" sz="2400" i="1" dirty="0" err="1"/>
              <a:t>Procedure</a:t>
            </a:r>
            <a:r>
              <a:rPr lang="es-ES" sz="2400" i="1" dirty="0"/>
              <a:t> </a:t>
            </a:r>
            <a:r>
              <a:rPr lang="es-ES" sz="2400" i="1" dirty="0" err="1"/>
              <a:t>on</a:t>
            </a:r>
            <a:r>
              <a:rPr lang="es-ES" sz="2400" i="1" dirty="0"/>
              <a:t> </a:t>
            </a:r>
            <a:r>
              <a:rPr lang="es-ES" sz="2400" i="1" dirty="0" err="1"/>
              <a:t>Detention</a:t>
            </a:r>
            <a:r>
              <a:rPr lang="es-ES" sz="2400" i="1" dirty="0"/>
              <a:t> in </a:t>
            </a:r>
            <a:r>
              <a:rPr lang="es-ES" sz="2400" i="1" dirty="0" err="1"/>
              <a:t>United</a:t>
            </a:r>
            <a:r>
              <a:rPr lang="es-ES" sz="2400" i="1" dirty="0"/>
              <a:t> </a:t>
            </a:r>
            <a:r>
              <a:rPr lang="es-ES" sz="2400" i="1" dirty="0" err="1"/>
              <a:t>Nations</a:t>
            </a:r>
            <a:r>
              <a:rPr lang="es-ES" sz="2400" i="1" dirty="0"/>
              <a:t> </a:t>
            </a:r>
            <a:r>
              <a:rPr lang="es-ES" sz="2400" i="1" dirty="0" err="1"/>
              <a:t>Peace</a:t>
            </a:r>
            <a:r>
              <a:rPr lang="es-ES" sz="2400" i="1" dirty="0"/>
              <a:t> </a:t>
            </a:r>
            <a:r>
              <a:rPr lang="es-ES" sz="2400" i="1" dirty="0" err="1"/>
              <a:t>Operations</a:t>
            </a:r>
            <a:r>
              <a:rPr lang="es-ES" sz="2400" dirty="0"/>
              <a:t>. Hasta 2021 no se hicieron definitivas. </a:t>
            </a:r>
          </a:p>
          <a:p>
            <a:pPr marL="0" indent="0" algn="just">
              <a:buNone/>
            </a:pPr>
            <a:endParaRPr lang="es-ES" sz="2400" dirty="0"/>
          </a:p>
          <a:p>
            <a:pPr algn="just"/>
            <a:r>
              <a:rPr lang="es-ES" sz="2400" b="1" dirty="0"/>
              <a:t>Tráfico de mujeres y explotación sexual</a:t>
            </a:r>
          </a:p>
          <a:p>
            <a:pPr marL="0" indent="0" algn="just">
              <a:buNone/>
            </a:pPr>
            <a:endParaRPr lang="es-ES" sz="2400" dirty="0"/>
          </a:p>
        </p:txBody>
      </p:sp>
      <p:sp>
        <p:nvSpPr>
          <p:cNvPr id="35" name="Freeform: Shape 34">
            <a:extLst>
              <a:ext uri="{FF2B5EF4-FFF2-40B4-BE49-F238E27FC236}">
                <a16:creationId xmlns:a16="http://schemas.microsoft.com/office/drawing/2014/main" xmlns=""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xmlns="" val="3175912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E92FEB64-6EEA-4759-B4A4-BD2C1E66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AD51CF7-FE39-40F7-9975-F44D79B6458A}"/>
              </a:ext>
            </a:extLst>
          </p:cNvPr>
          <p:cNvSpPr>
            <a:spLocks noGrp="1"/>
          </p:cNvSpPr>
          <p:nvPr>
            <p:ph type="title"/>
          </p:nvPr>
        </p:nvSpPr>
        <p:spPr>
          <a:xfrm>
            <a:off x="1389278" y="1233241"/>
            <a:ext cx="3240506" cy="4064628"/>
          </a:xfrm>
        </p:spPr>
        <p:txBody>
          <a:bodyPr>
            <a:normAutofit/>
          </a:bodyPr>
          <a:lstStyle/>
          <a:p>
            <a:r>
              <a:rPr lang="es-ES" b="1">
                <a:solidFill>
                  <a:srgbClr val="FFFFFF"/>
                </a:solidFill>
              </a:rPr>
              <a:t>KFOR </a:t>
            </a:r>
            <a:br>
              <a:rPr lang="es-ES" b="1">
                <a:solidFill>
                  <a:srgbClr val="FFFFFF"/>
                </a:solidFill>
              </a:rPr>
            </a:br>
            <a:r>
              <a:rPr lang="es-ES" b="1">
                <a:solidFill>
                  <a:srgbClr val="FFFFFF"/>
                </a:solidFill>
              </a:rPr>
              <a:t>Retos género</a:t>
            </a:r>
          </a:p>
        </p:txBody>
      </p:sp>
      <p:sp>
        <p:nvSpPr>
          <p:cNvPr id="29" name="Freeform: Shape 28">
            <a:extLst>
              <a:ext uri="{FF2B5EF4-FFF2-40B4-BE49-F238E27FC236}">
                <a16:creationId xmlns:a16="http://schemas.microsoft.com/office/drawing/2014/main" xmlns=""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xmlns=""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4EAD69BD-29F7-4C06-A689-79326FB1AD24}"/>
              </a:ext>
            </a:extLst>
          </p:cNvPr>
          <p:cNvSpPr>
            <a:spLocks noGrp="1"/>
          </p:cNvSpPr>
          <p:nvPr>
            <p:ph idx="1"/>
          </p:nvPr>
        </p:nvSpPr>
        <p:spPr>
          <a:xfrm>
            <a:off x="6031676" y="156959"/>
            <a:ext cx="5257799" cy="4889350"/>
          </a:xfrm>
        </p:spPr>
        <p:txBody>
          <a:bodyPr anchor="t">
            <a:noAutofit/>
          </a:bodyPr>
          <a:lstStyle/>
          <a:p>
            <a:pPr algn="just"/>
            <a:r>
              <a:rPr lang="es-ES" sz="2000" b="1" dirty="0"/>
              <a:t>Hasta 2011</a:t>
            </a:r>
            <a:endParaRPr lang="es-ES" sz="2000" dirty="0"/>
          </a:p>
          <a:p>
            <a:pPr algn="just">
              <a:buFont typeface="Wingdings" panose="05000000000000000000" pitchFamily="2" charset="2"/>
              <a:buChar char="Ø"/>
            </a:pPr>
            <a:r>
              <a:rPr lang="es-ES" b="1" dirty="0"/>
              <a:t>Escasas medidas concretas en materia de género</a:t>
            </a:r>
            <a:r>
              <a:rPr lang="es-ES" sz="2000" dirty="0"/>
              <a:t>. No a nivel de KFOR.</a:t>
            </a:r>
          </a:p>
          <a:p>
            <a:pPr marL="0" indent="0" algn="just">
              <a:buNone/>
            </a:pPr>
            <a:endParaRPr lang="es-ES" sz="2000" dirty="0"/>
          </a:p>
          <a:p>
            <a:pPr algn="just"/>
            <a:r>
              <a:rPr lang="es-ES" sz="2000" b="1" dirty="0"/>
              <a:t>A partir de NOV. 2010</a:t>
            </a:r>
          </a:p>
          <a:p>
            <a:pPr algn="just">
              <a:buFont typeface="Wingdings" panose="05000000000000000000" pitchFamily="2" charset="2"/>
              <a:buChar char="Ø"/>
            </a:pPr>
            <a:r>
              <a:rPr lang="es-ES" sz="2000" dirty="0"/>
              <a:t>Primera Asesora de Género</a:t>
            </a:r>
          </a:p>
          <a:p>
            <a:pPr algn="just">
              <a:buFont typeface="Wingdings" panose="05000000000000000000" pitchFamily="2" charset="2"/>
              <a:buChar char="Ø"/>
            </a:pPr>
            <a:r>
              <a:rPr lang="es-ES" sz="2000" dirty="0"/>
              <a:t>Dificultades encontradas: falta de percepción, ausencia de interés, desconocimiento del valor añadido.</a:t>
            </a:r>
          </a:p>
          <a:p>
            <a:pPr algn="just">
              <a:buFont typeface="Wingdings" panose="05000000000000000000" pitchFamily="2" charset="2"/>
              <a:buChar char="Ø"/>
            </a:pPr>
            <a:r>
              <a:rPr lang="es-ES" sz="2000" dirty="0"/>
              <a:t>Resultados positivos tras un año de trabajo.</a:t>
            </a:r>
          </a:p>
          <a:p>
            <a:pPr marL="0" indent="0" algn="just">
              <a:buNone/>
            </a:pPr>
            <a:endParaRPr lang="es-ES" sz="2000" dirty="0"/>
          </a:p>
          <a:p>
            <a:pPr algn="just"/>
            <a:r>
              <a:rPr lang="es-ES" b="1" dirty="0">
                <a:solidFill>
                  <a:srgbClr val="FF0000"/>
                </a:solidFill>
              </a:rPr>
              <a:t>Actualidad:</a:t>
            </a:r>
          </a:p>
          <a:p>
            <a:pPr algn="just">
              <a:buFont typeface="Wingdings" panose="05000000000000000000" pitchFamily="2" charset="2"/>
              <a:buChar char="Ø"/>
            </a:pPr>
            <a:r>
              <a:rPr lang="es-ES" sz="2000" dirty="0"/>
              <a:t>GENAD+ administración+ 1 civil (staff internacional)</a:t>
            </a:r>
          </a:p>
          <a:p>
            <a:pPr algn="just">
              <a:buFont typeface="Wingdings" panose="05000000000000000000" pitchFamily="2" charset="2"/>
              <a:buChar char="Ø"/>
            </a:pPr>
            <a:r>
              <a:rPr lang="es-ES" sz="2000" dirty="0"/>
              <a:t>Desarrollo de los “Liaison </a:t>
            </a:r>
            <a:r>
              <a:rPr lang="es-ES" sz="2000" dirty="0" err="1"/>
              <a:t>Monitoring</a:t>
            </a:r>
            <a:r>
              <a:rPr lang="es-ES" sz="2000" dirty="0"/>
              <a:t> </a:t>
            </a:r>
            <a:r>
              <a:rPr lang="es-ES" sz="2000" dirty="0" err="1"/>
              <a:t>Teams</a:t>
            </a:r>
            <a:r>
              <a:rPr lang="es-ES" sz="2000" dirty="0"/>
              <a:t>” (LMT) principal tarea: formación de género, enfoque de género.</a:t>
            </a:r>
          </a:p>
          <a:p>
            <a:pPr algn="just">
              <a:buFont typeface="Wingdings" panose="05000000000000000000" pitchFamily="2" charset="2"/>
              <a:buChar char="Ø"/>
            </a:pPr>
            <a:endParaRPr lang="es-ES" sz="2000" dirty="0"/>
          </a:p>
          <a:p>
            <a:pPr marL="0" indent="0" algn="just">
              <a:buNone/>
            </a:pPr>
            <a:endParaRPr lang="es-ES" sz="2000" dirty="0"/>
          </a:p>
        </p:txBody>
      </p:sp>
      <p:sp>
        <p:nvSpPr>
          <p:cNvPr id="35" name="Freeform: Shape 34">
            <a:extLst>
              <a:ext uri="{FF2B5EF4-FFF2-40B4-BE49-F238E27FC236}">
                <a16:creationId xmlns:a16="http://schemas.microsoft.com/office/drawing/2014/main" xmlns=""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xmlns="" val="4229920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4E1BEB12-92AF-4445-98AD-4C7756E7C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D0522C2C-7B5C-48A7-A969-03941E5D2E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13">
            <a:extLst>
              <a:ext uri="{FF2B5EF4-FFF2-40B4-BE49-F238E27FC236}">
                <a16:creationId xmlns:a16="http://schemas.microsoft.com/office/drawing/2014/main" xmlns="" id="{9C682A1A-5B2D-4111-BBD6-620165633E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D6EE29F2-D77F-4BD0-A20B-334D316A1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xmlns="" id="{22D09ED2-868F-42C6-866E-F92E0CEF31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D36572B-1E66-85D4-5AA2-C79914518C79}"/>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4700" kern="1200" dirty="0">
                <a:solidFill>
                  <a:schemeClr val="tx1"/>
                </a:solidFill>
                <a:latin typeface="+mj-lt"/>
                <a:ea typeface="+mj-ea"/>
                <a:cs typeface="+mj-cs"/>
              </a:rPr>
              <a:t>¿Hay un </a:t>
            </a:r>
            <a:r>
              <a:rPr lang="en-US" sz="4700" kern="1200" dirty="0" err="1">
                <a:solidFill>
                  <a:schemeClr val="tx1"/>
                </a:solidFill>
                <a:latin typeface="+mj-lt"/>
                <a:ea typeface="+mj-ea"/>
                <a:cs typeface="+mj-cs"/>
              </a:rPr>
              <a:t>vínculo</a:t>
            </a:r>
            <a:r>
              <a:rPr lang="en-US" sz="4700" kern="1200" dirty="0">
                <a:solidFill>
                  <a:schemeClr val="tx1"/>
                </a:solidFill>
                <a:latin typeface="+mj-lt"/>
                <a:ea typeface="+mj-ea"/>
                <a:cs typeface="+mj-cs"/>
              </a:rPr>
              <a:t> </a:t>
            </a:r>
            <a:r>
              <a:rPr lang="en-US" sz="4700" kern="1200" dirty="0" err="1">
                <a:solidFill>
                  <a:schemeClr val="tx1"/>
                </a:solidFill>
                <a:latin typeface="+mj-lt"/>
                <a:ea typeface="+mj-ea"/>
                <a:cs typeface="+mj-cs"/>
              </a:rPr>
              <a:t>jurídico</a:t>
            </a:r>
            <a:r>
              <a:rPr lang="en-US" sz="4700" kern="1200" dirty="0">
                <a:solidFill>
                  <a:schemeClr val="tx1"/>
                </a:solidFill>
                <a:latin typeface="+mj-lt"/>
                <a:ea typeface="+mj-ea"/>
                <a:cs typeface="+mj-cs"/>
              </a:rPr>
              <a:t> entre </a:t>
            </a:r>
            <a:r>
              <a:rPr lang="en-US" sz="4700" kern="1200" dirty="0" err="1">
                <a:solidFill>
                  <a:schemeClr val="tx1"/>
                </a:solidFill>
                <a:latin typeface="+mj-lt"/>
                <a:ea typeface="+mj-ea"/>
                <a:cs typeface="+mj-cs"/>
              </a:rPr>
              <a:t>los</a:t>
            </a:r>
            <a:r>
              <a:rPr lang="en-US" sz="4700" kern="1200" dirty="0">
                <a:solidFill>
                  <a:schemeClr val="tx1"/>
                </a:solidFill>
                <a:latin typeface="+mj-lt"/>
                <a:ea typeface="+mj-ea"/>
                <a:cs typeface="+mj-cs"/>
              </a:rPr>
              <a:t> Derechos Humanos y </a:t>
            </a:r>
            <a:r>
              <a:rPr lang="en-US" sz="4700" kern="1200" dirty="0" err="1">
                <a:solidFill>
                  <a:schemeClr val="tx1"/>
                </a:solidFill>
                <a:latin typeface="+mj-lt"/>
                <a:ea typeface="+mj-ea"/>
                <a:cs typeface="+mj-cs"/>
              </a:rPr>
              <a:t>el</a:t>
            </a:r>
            <a:r>
              <a:rPr lang="en-US" sz="4700" kern="1200" dirty="0">
                <a:solidFill>
                  <a:schemeClr val="tx1"/>
                </a:solidFill>
                <a:latin typeface="+mj-lt"/>
                <a:ea typeface="+mj-ea"/>
                <a:cs typeface="+mj-cs"/>
              </a:rPr>
              <a:t> </a:t>
            </a:r>
            <a:r>
              <a:rPr lang="en-US" sz="4700" kern="1200" dirty="0" err="1">
                <a:solidFill>
                  <a:schemeClr val="tx1"/>
                </a:solidFill>
                <a:latin typeface="+mj-lt"/>
                <a:ea typeface="+mj-ea"/>
                <a:cs typeface="+mj-cs"/>
              </a:rPr>
              <a:t>género</a:t>
            </a:r>
            <a:r>
              <a:rPr lang="en-US" sz="4700" kern="1200" dirty="0">
                <a:solidFill>
                  <a:schemeClr val="tx1"/>
                </a:solidFill>
                <a:latin typeface="+mj-lt"/>
                <a:ea typeface="+mj-ea"/>
                <a:cs typeface="+mj-cs"/>
              </a:rPr>
              <a:t>?</a:t>
            </a:r>
            <a:br>
              <a:rPr lang="en-US" sz="4700" kern="1200" dirty="0">
                <a:solidFill>
                  <a:schemeClr val="tx1"/>
                </a:solidFill>
                <a:latin typeface="+mj-lt"/>
                <a:ea typeface="+mj-ea"/>
                <a:cs typeface="+mj-cs"/>
              </a:rPr>
            </a:br>
            <a:endParaRPr lang="en-US" sz="4700" kern="1200" dirty="0">
              <a:solidFill>
                <a:schemeClr val="tx1"/>
              </a:solidFill>
              <a:latin typeface="+mj-lt"/>
              <a:ea typeface="+mj-ea"/>
              <a:cs typeface="+mj-cs"/>
            </a:endParaRPr>
          </a:p>
        </p:txBody>
      </p:sp>
    </p:spTree>
    <p:extLst>
      <p:ext uri="{BB962C8B-B14F-4D97-AF65-F5344CB8AC3E}">
        <p14:creationId xmlns:p14="http://schemas.microsoft.com/office/powerpoint/2010/main" xmlns="" val="2180111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xmlns="" id="{E92FEB64-6EEA-4759-B4A4-BD2C1E66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xmlns=""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AD51CF7-FE39-40F7-9975-F44D79B6458A}"/>
              </a:ext>
            </a:extLst>
          </p:cNvPr>
          <p:cNvSpPr>
            <a:spLocks noGrp="1"/>
          </p:cNvSpPr>
          <p:nvPr>
            <p:ph type="title"/>
          </p:nvPr>
        </p:nvSpPr>
        <p:spPr>
          <a:xfrm>
            <a:off x="1389278" y="1233241"/>
            <a:ext cx="3240506" cy="4064628"/>
          </a:xfrm>
        </p:spPr>
        <p:txBody>
          <a:bodyPr>
            <a:normAutofit/>
          </a:bodyPr>
          <a:lstStyle/>
          <a:p>
            <a:r>
              <a:rPr lang="es-ES" b="1" dirty="0">
                <a:solidFill>
                  <a:srgbClr val="FFFFFF"/>
                </a:solidFill>
              </a:rPr>
              <a:t>KFOR </a:t>
            </a:r>
            <a:br>
              <a:rPr lang="es-ES" b="1" dirty="0">
                <a:solidFill>
                  <a:srgbClr val="FFFFFF"/>
                </a:solidFill>
              </a:rPr>
            </a:br>
            <a:r>
              <a:rPr lang="es-ES" b="1" dirty="0">
                <a:solidFill>
                  <a:srgbClr val="FFFFFF"/>
                </a:solidFill>
              </a:rPr>
              <a:t>Conclusiones</a:t>
            </a:r>
          </a:p>
        </p:txBody>
      </p:sp>
      <p:sp>
        <p:nvSpPr>
          <p:cNvPr id="48" name="Freeform: Shape 47">
            <a:extLst>
              <a:ext uri="{FF2B5EF4-FFF2-40B4-BE49-F238E27FC236}">
                <a16:creationId xmlns:a16="http://schemas.microsoft.com/office/drawing/2014/main" xmlns=""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xmlns=""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4EAD69BD-29F7-4C06-A689-79326FB1AD24}"/>
              </a:ext>
            </a:extLst>
          </p:cNvPr>
          <p:cNvSpPr>
            <a:spLocks noGrp="1"/>
          </p:cNvSpPr>
          <p:nvPr>
            <p:ph idx="1"/>
          </p:nvPr>
        </p:nvSpPr>
        <p:spPr>
          <a:xfrm>
            <a:off x="6253702" y="220260"/>
            <a:ext cx="5257799" cy="4889350"/>
          </a:xfrm>
        </p:spPr>
        <p:txBody>
          <a:bodyPr anchor="t">
            <a:noAutofit/>
          </a:bodyPr>
          <a:lstStyle/>
          <a:p>
            <a:pPr marL="0" indent="0" algn="just">
              <a:buNone/>
            </a:pPr>
            <a:endParaRPr lang="es-ES" sz="2400" dirty="0"/>
          </a:p>
          <a:p>
            <a:pPr algn="just">
              <a:buFont typeface="Wingdings" panose="05000000000000000000" pitchFamily="2" charset="2"/>
              <a:buChar char="Ø"/>
            </a:pPr>
            <a:r>
              <a:rPr lang="es-ES" sz="2400" dirty="0"/>
              <a:t>Falta de información sostenida en el tiempo sobre actividades en materia de género/</a:t>
            </a:r>
            <a:r>
              <a:rPr lang="es-ES" sz="2400" dirty="0" err="1"/>
              <a:t>ddhh</a:t>
            </a:r>
            <a:r>
              <a:rPr lang="es-ES" sz="2400" dirty="0"/>
              <a:t>. No hay presencia informes KFOR en informes </a:t>
            </a:r>
            <a:r>
              <a:rPr lang="es-ES" sz="2400" dirty="0" smtClean="0"/>
              <a:t>SG hasta 2015. </a:t>
            </a:r>
            <a:r>
              <a:rPr lang="es-ES" b="1" dirty="0" smtClean="0">
                <a:solidFill>
                  <a:srgbClr val="FF0000"/>
                </a:solidFill>
              </a:rPr>
              <a:t>Proble</a:t>
            </a:r>
            <a:r>
              <a:rPr lang="es-ES" b="1" dirty="0" smtClean="0">
                <a:solidFill>
                  <a:srgbClr val="FF0000"/>
                </a:solidFill>
              </a:rPr>
              <a:t>ma</a:t>
            </a:r>
            <a:r>
              <a:rPr lang="es-ES" sz="2400" dirty="0" smtClean="0"/>
              <a:t>.</a:t>
            </a:r>
            <a:endParaRPr lang="es-ES" sz="2400" dirty="0"/>
          </a:p>
          <a:p>
            <a:pPr algn="just">
              <a:buFont typeface="Wingdings" panose="05000000000000000000" pitchFamily="2" charset="2"/>
              <a:buChar char="Ø"/>
            </a:pPr>
            <a:r>
              <a:rPr lang="es-ES" sz="2400" dirty="0"/>
              <a:t>Establecimiento de una estrategia clara para KFOR en materia de género y de la Agenda de Mujer, Paz y Seguridad. </a:t>
            </a:r>
          </a:p>
          <a:p>
            <a:pPr algn="just">
              <a:buFont typeface="Wingdings" panose="05000000000000000000" pitchFamily="2" charset="2"/>
              <a:buChar char="Ø"/>
            </a:pPr>
            <a:r>
              <a:rPr lang="es-ES" sz="2400" dirty="0"/>
              <a:t>Reforzar la transmisión de “saber hacer” en las oficinas de los GENAD. El cambio constante de personal lo dificulta.</a:t>
            </a:r>
          </a:p>
          <a:p>
            <a:pPr algn="just">
              <a:buFont typeface="Wingdings" panose="05000000000000000000" pitchFamily="2" charset="2"/>
              <a:buChar char="Ø"/>
            </a:pPr>
            <a:r>
              <a:rPr lang="es-ES" sz="2400" dirty="0"/>
              <a:t>Transversalizar las cuestiones de género más allá de los “puntos focales de género” y de los “equipos de enlace”</a:t>
            </a:r>
          </a:p>
          <a:p>
            <a:pPr marL="0" indent="0" algn="just">
              <a:buNone/>
            </a:pPr>
            <a:endParaRPr lang="es-ES" sz="2400" dirty="0"/>
          </a:p>
          <a:p>
            <a:pPr marL="0" indent="0" algn="just">
              <a:buNone/>
            </a:pPr>
            <a:endParaRPr lang="es-ES" sz="2400" dirty="0"/>
          </a:p>
        </p:txBody>
      </p:sp>
      <p:sp>
        <p:nvSpPr>
          <p:cNvPr id="54" name="Freeform: Shape 53">
            <a:extLst>
              <a:ext uri="{FF2B5EF4-FFF2-40B4-BE49-F238E27FC236}">
                <a16:creationId xmlns:a16="http://schemas.microsoft.com/office/drawing/2014/main" xmlns=""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xmlns=""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xmlns="" val="2793892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8930EBA3-4D2E-42E8-B828-834555328D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xmlns="" id="{E4B2220C-14CC-AE71-27CB-1AB0927970CF}"/>
              </a:ext>
            </a:extLst>
          </p:cNvPr>
          <p:cNvPicPr>
            <a:picLocks noGrp="1" noChangeAspect="1"/>
          </p:cNvPicPr>
          <p:nvPr>
            <p:ph idx="1"/>
          </p:nvPr>
        </p:nvPicPr>
        <p:blipFill rotWithShape="1">
          <a:blip r:embed="rId2" cstate="print"/>
          <a:srcRect t="2426"/>
          <a:stretch/>
        </p:blipFill>
        <p:spPr>
          <a:xfrm>
            <a:off x="0" y="574773"/>
            <a:ext cx="5850384" cy="5708454"/>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p:spPr>
      </p:pic>
      <p:sp>
        <p:nvSpPr>
          <p:cNvPr id="16" name="Arc 15">
            <a:extLst>
              <a:ext uri="{FF2B5EF4-FFF2-40B4-BE49-F238E27FC236}">
                <a16:creationId xmlns:a16="http://schemas.microsoft.com/office/drawing/2014/main" xmlns="" id="{E58B2195-5055-402F-A3E7-53FF0E4980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091F1E1-F089-9E5A-C483-F90F04C21E99}"/>
              </a:ext>
            </a:extLst>
          </p:cNvPr>
          <p:cNvSpPr>
            <a:spLocks noGrp="1"/>
          </p:cNvSpPr>
          <p:nvPr>
            <p:ph type="title"/>
          </p:nvPr>
        </p:nvSpPr>
        <p:spPr>
          <a:xfrm>
            <a:off x="6417732" y="957715"/>
            <a:ext cx="5130798" cy="2750419"/>
          </a:xfrm>
        </p:spPr>
        <p:txBody>
          <a:bodyPr vert="horz" lIns="91440" tIns="45720" rIns="91440" bIns="45720" rtlCol="0" anchor="b">
            <a:normAutofit/>
          </a:bodyPr>
          <a:lstStyle/>
          <a:p>
            <a:pPr algn="ctr"/>
            <a:r>
              <a:rPr lang="en-US" sz="4700" kern="1200">
                <a:solidFill>
                  <a:schemeClr val="tx1"/>
                </a:solidFill>
                <a:latin typeface="+mj-lt"/>
                <a:ea typeface="+mj-ea"/>
                <a:cs typeface="+mj-cs"/>
              </a:rPr>
              <a:t>B) UNMIK: DDHH Y GÉNERO, ¿JUNTOS PERO NO REVUELTOS?</a:t>
            </a:r>
          </a:p>
        </p:txBody>
      </p:sp>
      <p:sp>
        <p:nvSpPr>
          <p:cNvPr id="18" name="Oval 17">
            <a:extLst>
              <a:ext uri="{FF2B5EF4-FFF2-40B4-BE49-F238E27FC236}">
                <a16:creationId xmlns:a16="http://schemas.microsoft.com/office/drawing/2014/main" xmlns="" id="{528AA953-F4F9-4DC5-97C7-491F4AF937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097079" y="5607717"/>
            <a:ext cx="513442" cy="4995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575534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4AC6B390-BC59-4F1D-A0EE-D71A92F0A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Freeform: Shape 14">
            <a:extLst>
              <a:ext uri="{FF2B5EF4-FFF2-40B4-BE49-F238E27FC236}">
                <a16:creationId xmlns:a16="http://schemas.microsoft.com/office/drawing/2014/main" xmlns="" id="{B6C60D79-16F1-4C4B-B7E3-7634E7069C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xmlns="" id="{F8F25450-3EF2-4F55-97C7-985DF5D35B6E}"/>
              </a:ext>
            </a:extLst>
          </p:cNvPr>
          <p:cNvPicPr>
            <a:picLocks noGrp="1" noChangeAspect="1"/>
          </p:cNvPicPr>
          <p:nvPr>
            <p:ph idx="1"/>
          </p:nvPr>
        </p:nvPicPr>
        <p:blipFill>
          <a:blip r:embed="rId2" cstate="print"/>
          <a:stretch>
            <a:fillRect/>
          </a:stretch>
        </p:blipFill>
        <p:spPr>
          <a:xfrm>
            <a:off x="6541053" y="1753081"/>
            <a:ext cx="4777381" cy="317912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7" name="Arc 16">
            <a:extLst>
              <a:ext uri="{FF2B5EF4-FFF2-40B4-BE49-F238E27FC236}">
                <a16:creationId xmlns:a16="http://schemas.microsoft.com/office/drawing/2014/main" xmlns="" id="{426B127E-6498-4C77-9C9D-4553A5113B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D014255F-D412-1EF0-6CD8-9C35A54004A7}"/>
              </a:ext>
            </a:extLst>
          </p:cNvPr>
          <p:cNvPicPr>
            <a:picLocks noChangeAspect="1"/>
          </p:cNvPicPr>
          <p:nvPr/>
        </p:nvPicPr>
        <p:blipFill>
          <a:blip r:embed="rId3" cstate="print"/>
          <a:stretch>
            <a:fillRect/>
          </a:stretch>
        </p:blipFill>
        <p:spPr>
          <a:xfrm>
            <a:off x="170486" y="1366821"/>
            <a:ext cx="6924125" cy="3951647"/>
          </a:xfrm>
          <a:prstGeom prst="rect">
            <a:avLst/>
          </a:prstGeom>
        </p:spPr>
      </p:pic>
    </p:spTree>
    <p:extLst>
      <p:ext uri="{BB962C8B-B14F-4D97-AF65-F5344CB8AC3E}">
        <p14:creationId xmlns:p14="http://schemas.microsoft.com/office/powerpoint/2010/main" xmlns="" val="3701674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E92FEB64-6EEA-4759-B4A4-BD2C1E66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E6A78FD-AA31-4B0C-80EB-2EB5723378BF}"/>
              </a:ext>
            </a:extLst>
          </p:cNvPr>
          <p:cNvSpPr>
            <a:spLocks noGrp="1"/>
          </p:cNvSpPr>
          <p:nvPr>
            <p:ph type="title"/>
          </p:nvPr>
        </p:nvSpPr>
        <p:spPr>
          <a:xfrm>
            <a:off x="1389278" y="1233241"/>
            <a:ext cx="3240506" cy="4064628"/>
          </a:xfrm>
        </p:spPr>
        <p:txBody>
          <a:bodyPr>
            <a:normAutofit/>
          </a:bodyPr>
          <a:lstStyle/>
          <a:p>
            <a:r>
              <a:rPr lang="es-ES" b="1">
                <a:solidFill>
                  <a:srgbClr val="FFFFFF"/>
                </a:solidFill>
              </a:rPr>
              <a:t>UNMIK</a:t>
            </a:r>
            <a:br>
              <a:rPr lang="es-ES" b="1">
                <a:solidFill>
                  <a:srgbClr val="FFFFFF"/>
                </a:solidFill>
              </a:rPr>
            </a:br>
            <a:r>
              <a:rPr lang="es-ES" b="1">
                <a:solidFill>
                  <a:srgbClr val="FFFFFF"/>
                </a:solidFill>
              </a:rPr>
              <a:t>Derechos Humanos</a:t>
            </a:r>
          </a:p>
        </p:txBody>
      </p:sp>
      <p:sp>
        <p:nvSpPr>
          <p:cNvPr id="29" name="Freeform: Shape 28">
            <a:extLst>
              <a:ext uri="{FF2B5EF4-FFF2-40B4-BE49-F238E27FC236}">
                <a16:creationId xmlns:a16="http://schemas.microsoft.com/office/drawing/2014/main" xmlns=""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xmlns=""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67300DF8-08B6-45BF-B1C9-6DA3F4732FE8}"/>
              </a:ext>
            </a:extLst>
          </p:cNvPr>
          <p:cNvSpPr>
            <a:spLocks noGrp="1"/>
          </p:cNvSpPr>
          <p:nvPr>
            <p:ph idx="1"/>
          </p:nvPr>
        </p:nvSpPr>
        <p:spPr>
          <a:xfrm>
            <a:off x="6096000" y="820880"/>
            <a:ext cx="5257799" cy="4889350"/>
          </a:xfrm>
        </p:spPr>
        <p:txBody>
          <a:bodyPr anchor="t">
            <a:normAutofit/>
          </a:bodyPr>
          <a:lstStyle/>
          <a:p>
            <a:pPr algn="just"/>
            <a:r>
              <a:rPr lang="es-ES" sz="2600" b="1" dirty="0"/>
              <a:t>La protección de las minorías</a:t>
            </a:r>
          </a:p>
          <a:p>
            <a:pPr algn="just">
              <a:buFont typeface="Wingdings" panose="05000000000000000000" pitchFamily="2" charset="2"/>
              <a:buChar char="Ø"/>
            </a:pPr>
            <a:r>
              <a:rPr lang="es-ES" sz="2600" dirty="0"/>
              <a:t>El retorno de las comunidades minoritarias</a:t>
            </a:r>
          </a:p>
          <a:p>
            <a:pPr marL="0" indent="0" algn="just">
              <a:buNone/>
            </a:pPr>
            <a:r>
              <a:rPr lang="es-ES" sz="2600" dirty="0"/>
              <a:t>-Hasta 2010 no ha habido un plan</a:t>
            </a:r>
          </a:p>
          <a:p>
            <a:pPr marL="0" indent="0" algn="just">
              <a:buNone/>
            </a:pPr>
            <a:r>
              <a:rPr lang="es-ES" sz="2600" dirty="0"/>
              <a:t>-Ha habido escaso retorno y principalmente a zonas de la misma minoría (serbia): posible éxito de UNMIK. ??</a:t>
            </a:r>
          </a:p>
          <a:p>
            <a:pPr algn="just">
              <a:buFont typeface="Wingdings" panose="05000000000000000000" pitchFamily="2" charset="2"/>
              <a:buChar char="Ø"/>
            </a:pPr>
            <a:r>
              <a:rPr lang="es-ES" sz="2600" dirty="0"/>
              <a:t>Participación en la sociedad kosovar</a:t>
            </a:r>
          </a:p>
          <a:p>
            <a:pPr algn="just">
              <a:buFont typeface="Wingdings" panose="05000000000000000000" pitchFamily="2" charset="2"/>
              <a:buChar char="Ø"/>
            </a:pPr>
            <a:r>
              <a:rPr lang="es-ES" sz="2600" dirty="0"/>
              <a:t>Libertad de circulación </a:t>
            </a:r>
          </a:p>
          <a:p>
            <a:pPr marL="0" indent="0" algn="just">
              <a:buNone/>
            </a:pPr>
            <a:endParaRPr lang="es-ES" sz="2600" dirty="0"/>
          </a:p>
        </p:txBody>
      </p:sp>
      <p:sp>
        <p:nvSpPr>
          <p:cNvPr id="35" name="Freeform: Shape 34">
            <a:extLst>
              <a:ext uri="{FF2B5EF4-FFF2-40B4-BE49-F238E27FC236}">
                <a16:creationId xmlns:a16="http://schemas.microsoft.com/office/drawing/2014/main" xmlns=""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xmlns="" val="2396019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E92FEB64-6EEA-4759-B4A4-BD2C1E66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E6A78FD-AA31-4B0C-80EB-2EB5723378BF}"/>
              </a:ext>
            </a:extLst>
          </p:cNvPr>
          <p:cNvSpPr>
            <a:spLocks noGrp="1"/>
          </p:cNvSpPr>
          <p:nvPr>
            <p:ph type="title"/>
          </p:nvPr>
        </p:nvSpPr>
        <p:spPr>
          <a:xfrm>
            <a:off x="1389278" y="1233241"/>
            <a:ext cx="3240506" cy="4064628"/>
          </a:xfrm>
        </p:spPr>
        <p:txBody>
          <a:bodyPr>
            <a:normAutofit/>
          </a:bodyPr>
          <a:lstStyle/>
          <a:p>
            <a:r>
              <a:rPr lang="es-ES" b="1">
                <a:solidFill>
                  <a:srgbClr val="FFFFFF"/>
                </a:solidFill>
              </a:rPr>
              <a:t>UNMIK Derechos Humanos</a:t>
            </a:r>
          </a:p>
        </p:txBody>
      </p:sp>
      <p:sp>
        <p:nvSpPr>
          <p:cNvPr id="29" name="Freeform: Shape 28">
            <a:extLst>
              <a:ext uri="{FF2B5EF4-FFF2-40B4-BE49-F238E27FC236}">
                <a16:creationId xmlns:a16="http://schemas.microsoft.com/office/drawing/2014/main" xmlns=""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xmlns=""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67300DF8-08B6-45BF-B1C9-6DA3F4732FE8}"/>
              </a:ext>
            </a:extLst>
          </p:cNvPr>
          <p:cNvSpPr>
            <a:spLocks noGrp="1"/>
          </p:cNvSpPr>
          <p:nvPr>
            <p:ph idx="1"/>
          </p:nvPr>
        </p:nvSpPr>
        <p:spPr>
          <a:xfrm>
            <a:off x="6096000" y="820880"/>
            <a:ext cx="5257799" cy="4889350"/>
          </a:xfrm>
        </p:spPr>
        <p:txBody>
          <a:bodyPr anchor="t">
            <a:normAutofit/>
          </a:bodyPr>
          <a:lstStyle/>
          <a:p>
            <a:pPr algn="just"/>
            <a:r>
              <a:rPr lang="es-ES" sz="2400" b="1" dirty="0"/>
              <a:t>La protección de las minorías</a:t>
            </a:r>
          </a:p>
          <a:p>
            <a:pPr algn="just">
              <a:buFont typeface="Wingdings" panose="05000000000000000000" pitchFamily="2" charset="2"/>
              <a:buChar char="Ø"/>
            </a:pPr>
            <a:r>
              <a:rPr lang="es-ES" sz="2400" dirty="0"/>
              <a:t>Protección de minorías: avances discutibles. Retorno escaso. Problemas de libertad de circulación, acceso a la propiedad. </a:t>
            </a:r>
          </a:p>
          <a:p>
            <a:pPr algn="just">
              <a:buFont typeface="Wingdings" panose="05000000000000000000" pitchFamily="2" charset="2"/>
              <a:buChar char="Ø"/>
            </a:pPr>
            <a:r>
              <a:rPr lang="es-ES" sz="2400" dirty="0"/>
              <a:t>Acuerdo de Bruselas 2013: base para negociaciones. </a:t>
            </a:r>
          </a:p>
          <a:p>
            <a:pPr algn="just">
              <a:buFont typeface="Wingdings" panose="05000000000000000000" pitchFamily="2" charset="2"/>
              <a:buChar char="Ø"/>
            </a:pPr>
            <a:r>
              <a:rPr lang="es-ES" sz="2400" dirty="0"/>
              <a:t>UNMIK no puede reunir por sí sola a dos comunidades. </a:t>
            </a:r>
          </a:p>
          <a:p>
            <a:pPr algn="just">
              <a:buFont typeface="Wingdings" panose="05000000000000000000" pitchFamily="2" charset="2"/>
              <a:buChar char="Ø"/>
            </a:pPr>
            <a:r>
              <a:rPr lang="es-ES" sz="2400" dirty="0"/>
              <a:t>Problemas lingüísticos: marco legal de protección, pero no corresponde a la situación real. Cada comunidad su idioma</a:t>
            </a:r>
          </a:p>
        </p:txBody>
      </p:sp>
      <p:sp>
        <p:nvSpPr>
          <p:cNvPr id="35" name="Freeform: Shape 34">
            <a:extLst>
              <a:ext uri="{FF2B5EF4-FFF2-40B4-BE49-F238E27FC236}">
                <a16:creationId xmlns:a16="http://schemas.microsoft.com/office/drawing/2014/main" xmlns=""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xmlns="" val="2348091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92FEB64-6EEA-4759-B4A4-BD2C1E66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B3BDE48-9C6E-433F-8A39-1CBE39DA00ED}"/>
              </a:ext>
            </a:extLst>
          </p:cNvPr>
          <p:cNvSpPr>
            <a:spLocks noGrp="1"/>
          </p:cNvSpPr>
          <p:nvPr>
            <p:ph type="title"/>
          </p:nvPr>
        </p:nvSpPr>
        <p:spPr>
          <a:xfrm>
            <a:off x="1389278" y="1233241"/>
            <a:ext cx="3240506" cy="4064628"/>
          </a:xfrm>
        </p:spPr>
        <p:txBody>
          <a:bodyPr>
            <a:normAutofit/>
          </a:bodyPr>
          <a:lstStyle/>
          <a:p>
            <a:r>
              <a:rPr lang="es-ES" b="1">
                <a:solidFill>
                  <a:srgbClr val="FFFFFF"/>
                </a:solidFill>
              </a:rPr>
              <a:t>Género-Inicios. Primera etapa UNMIK </a:t>
            </a:r>
            <a:br>
              <a:rPr lang="es-ES" b="1">
                <a:solidFill>
                  <a:srgbClr val="FFFFFF"/>
                </a:solidFill>
              </a:rPr>
            </a:br>
            <a:r>
              <a:rPr lang="es-ES" b="1">
                <a:solidFill>
                  <a:srgbClr val="FFFFFF"/>
                </a:solidFill>
              </a:rPr>
              <a:t>1999-2008</a:t>
            </a:r>
          </a:p>
        </p:txBody>
      </p:sp>
      <p:sp>
        <p:nvSpPr>
          <p:cNvPr id="12" name="Freeform: Shape 11">
            <a:extLst>
              <a:ext uri="{FF2B5EF4-FFF2-40B4-BE49-F238E27FC236}">
                <a16:creationId xmlns:a16="http://schemas.microsoft.com/office/drawing/2014/main" xmlns=""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DBCFB282-5AD8-4C05-853A-0CFBD42E8D0C}"/>
              </a:ext>
            </a:extLst>
          </p:cNvPr>
          <p:cNvSpPr>
            <a:spLocks noGrp="1"/>
          </p:cNvSpPr>
          <p:nvPr>
            <p:ph idx="1"/>
          </p:nvPr>
        </p:nvSpPr>
        <p:spPr>
          <a:xfrm>
            <a:off x="6226808" y="479767"/>
            <a:ext cx="5257799" cy="4889350"/>
          </a:xfrm>
        </p:spPr>
        <p:txBody>
          <a:bodyPr anchor="t">
            <a:noAutofit/>
          </a:bodyPr>
          <a:lstStyle/>
          <a:p>
            <a:pPr algn="just"/>
            <a:r>
              <a:rPr lang="es-ES" sz="2400" dirty="0"/>
              <a:t>UNMIK contó desde los inicios con </a:t>
            </a:r>
            <a:r>
              <a:rPr lang="es-ES" sz="2400" b="1" dirty="0"/>
              <a:t>asesoría de género</a:t>
            </a:r>
            <a:r>
              <a:rPr lang="es-ES" sz="2400" dirty="0"/>
              <a:t>, para “dar orientación” y </a:t>
            </a:r>
            <a:r>
              <a:rPr lang="es-ES" sz="2400" dirty="0">
                <a:effectLst/>
                <a:ea typeface="Calibri" panose="020F0502020204030204" pitchFamily="34" charset="0"/>
              </a:rPr>
              <a:t>“consideraciones de género en el mandato y en las actividades de los diversos componentes”.</a:t>
            </a:r>
          </a:p>
          <a:p>
            <a:pPr algn="just"/>
            <a:r>
              <a:rPr lang="es-ES" sz="2400" dirty="0">
                <a:ea typeface="Calibri" panose="020F0502020204030204" pitchFamily="34" charset="0"/>
              </a:rPr>
              <a:t>Pero, no fue considerado con la misma relevancia y transversalidad que requiere la Resolución 1325 –aún no existente. </a:t>
            </a:r>
          </a:p>
          <a:p>
            <a:pPr algn="just"/>
            <a:r>
              <a:rPr lang="es-ES" sz="2400" dirty="0">
                <a:effectLst/>
                <a:ea typeface="Calibri" panose="020F0502020204030204" pitchFamily="34" charset="0"/>
              </a:rPr>
              <a:t>Evolución en el tiempo. A partir de los “</a:t>
            </a:r>
            <a:r>
              <a:rPr lang="es-ES" sz="2400" dirty="0" err="1">
                <a:effectLst/>
                <a:ea typeface="Calibri" panose="020F0502020204030204" pitchFamily="34" charset="0"/>
              </a:rPr>
              <a:t>standards</a:t>
            </a:r>
            <a:r>
              <a:rPr lang="es-ES" sz="2400" dirty="0">
                <a:effectLst/>
                <a:ea typeface="Calibri" panose="020F0502020204030204" pitchFamily="34" charset="0"/>
              </a:rPr>
              <a:t> </a:t>
            </a:r>
            <a:r>
              <a:rPr lang="es-ES" sz="2400" dirty="0" err="1">
                <a:effectLst/>
                <a:ea typeface="Calibri" panose="020F0502020204030204" pitchFamily="34" charset="0"/>
              </a:rPr>
              <a:t>before</a:t>
            </a:r>
            <a:r>
              <a:rPr lang="es-ES" sz="2400" dirty="0">
                <a:effectLst/>
                <a:ea typeface="Calibri" panose="020F0502020204030204" pitchFamily="34" charset="0"/>
              </a:rPr>
              <a:t> status”, tras los eventos de </a:t>
            </a:r>
            <a:r>
              <a:rPr lang="es-ES" sz="2400" dirty="0">
                <a:ea typeface="Calibri" panose="020F0502020204030204" pitchFamily="34" charset="0"/>
              </a:rPr>
              <a:t>Marzo de 2004.</a:t>
            </a:r>
          </a:p>
          <a:p>
            <a:pPr algn="just"/>
            <a:r>
              <a:rPr lang="es-ES" sz="2400" b="1" dirty="0">
                <a:ea typeface="Calibri" panose="020F0502020204030204" pitchFamily="34" charset="0"/>
              </a:rPr>
              <a:t>Falta de transversalización</a:t>
            </a:r>
            <a:r>
              <a:rPr lang="es-ES" sz="2400" dirty="0">
                <a:ea typeface="Calibri" panose="020F0502020204030204" pitchFamily="34" charset="0"/>
              </a:rPr>
              <a:t>: falta de mujeres en equipos negociadores con Serbia. </a:t>
            </a:r>
          </a:p>
          <a:p>
            <a:pPr algn="just"/>
            <a:endParaRPr lang="es-ES" sz="2400" dirty="0">
              <a:effectLst/>
              <a:ea typeface="Calibri" panose="020F0502020204030204" pitchFamily="34" charset="0"/>
            </a:endParaRPr>
          </a:p>
          <a:p>
            <a:pPr algn="just"/>
            <a:endParaRPr lang="es-ES" sz="2400" dirty="0"/>
          </a:p>
        </p:txBody>
      </p:sp>
      <p:sp>
        <p:nvSpPr>
          <p:cNvPr id="18" name="Freeform: Shape 17">
            <a:extLst>
              <a:ext uri="{FF2B5EF4-FFF2-40B4-BE49-F238E27FC236}">
                <a16:creationId xmlns:a16="http://schemas.microsoft.com/office/drawing/2014/main" xmlns=""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xmlns="" val="3601176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92FEB64-6EEA-4759-B4A4-BD2C1E66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B3BDE48-9C6E-433F-8A39-1CBE39DA00ED}"/>
              </a:ext>
            </a:extLst>
          </p:cNvPr>
          <p:cNvSpPr>
            <a:spLocks noGrp="1"/>
          </p:cNvSpPr>
          <p:nvPr>
            <p:ph type="title"/>
          </p:nvPr>
        </p:nvSpPr>
        <p:spPr>
          <a:xfrm>
            <a:off x="1389278" y="1233241"/>
            <a:ext cx="3240506" cy="4064628"/>
          </a:xfrm>
        </p:spPr>
        <p:txBody>
          <a:bodyPr>
            <a:normAutofit/>
          </a:bodyPr>
          <a:lstStyle/>
          <a:p>
            <a:r>
              <a:rPr lang="es-ES" b="1" dirty="0">
                <a:solidFill>
                  <a:srgbClr val="FFFFFF"/>
                </a:solidFill>
              </a:rPr>
              <a:t>Género- De 2008 a la actualidad</a:t>
            </a:r>
          </a:p>
        </p:txBody>
      </p:sp>
      <p:sp>
        <p:nvSpPr>
          <p:cNvPr id="12" name="Freeform: Shape 11">
            <a:extLst>
              <a:ext uri="{FF2B5EF4-FFF2-40B4-BE49-F238E27FC236}">
                <a16:creationId xmlns:a16="http://schemas.microsoft.com/office/drawing/2014/main" xmlns=""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DBCFB282-5AD8-4C05-853A-0CFBD42E8D0C}"/>
              </a:ext>
            </a:extLst>
          </p:cNvPr>
          <p:cNvSpPr>
            <a:spLocks noGrp="1"/>
          </p:cNvSpPr>
          <p:nvPr>
            <p:ph idx="1"/>
          </p:nvPr>
        </p:nvSpPr>
        <p:spPr>
          <a:xfrm>
            <a:off x="5327331" y="293359"/>
            <a:ext cx="6597072" cy="4889350"/>
          </a:xfrm>
        </p:spPr>
        <p:txBody>
          <a:bodyPr anchor="t">
            <a:noAutofit/>
          </a:bodyPr>
          <a:lstStyle/>
          <a:p>
            <a:pPr algn="just"/>
            <a:r>
              <a:rPr lang="es-ES" sz="2400" dirty="0"/>
              <a:t>UNMIK continuó asesorando a las instituciones kosovares tras la declaración de independencia en materia de DDHH y de género.</a:t>
            </a:r>
          </a:p>
          <a:p>
            <a:pPr algn="just"/>
            <a:r>
              <a:rPr lang="es-ES" sz="2400" dirty="0">
                <a:effectLst/>
                <a:ea typeface="Calibri" panose="020F0502020204030204" pitchFamily="34" charset="0"/>
              </a:rPr>
              <a:t>Presentación pr</a:t>
            </a:r>
            <a:r>
              <a:rPr lang="es-ES" sz="2400" dirty="0">
                <a:ea typeface="Calibri" panose="020F0502020204030204" pitchFamily="34" charset="0"/>
              </a:rPr>
              <a:t>imer informe CEDAW.</a:t>
            </a:r>
          </a:p>
          <a:p>
            <a:pPr algn="just"/>
            <a:r>
              <a:rPr lang="es-ES" sz="2400" dirty="0">
                <a:effectLst/>
                <a:ea typeface="Calibri" panose="020F0502020204030204" pitchFamily="34" charset="0"/>
              </a:rPr>
              <a:t>Mejor información sobre activida</a:t>
            </a:r>
            <a:r>
              <a:rPr lang="es-ES" sz="2400" dirty="0">
                <a:ea typeface="Calibri" panose="020F0502020204030204" pitchFamily="34" charset="0"/>
              </a:rPr>
              <a:t>des en materia de género y de la Agenda de Mujer, Paz y Seguridad. </a:t>
            </a:r>
          </a:p>
          <a:p>
            <a:pPr algn="just"/>
            <a:r>
              <a:rPr lang="es-ES" sz="2400" dirty="0">
                <a:ea typeface="Calibri" panose="020F0502020204030204" pitchFamily="34" charset="0"/>
              </a:rPr>
              <a:t>Instituciones kosovares aumentan sus capacidades en materia de género, UNMIK adopta otro papel (impulsar, coordinar). Plan para implementar la res. 1325. Son organismos sistema ONU, ONU Mujeres, Pilar III (OSCE) y sociedad civil, responsables de impulsar temas de género. </a:t>
            </a:r>
          </a:p>
          <a:p>
            <a:pPr algn="just"/>
            <a:r>
              <a:rPr lang="es-ES" sz="2400" dirty="0">
                <a:ea typeface="Calibri" panose="020F0502020204030204" pitchFamily="34" charset="0"/>
              </a:rPr>
              <a:t>La misión de la UE, EULEX, tiene una oficina de género desde sus inicios. </a:t>
            </a:r>
            <a:endParaRPr lang="es-ES" sz="2400" dirty="0">
              <a:effectLst/>
              <a:ea typeface="Calibri" panose="020F0502020204030204" pitchFamily="34" charset="0"/>
            </a:endParaRPr>
          </a:p>
          <a:p>
            <a:pPr marL="0" indent="0" algn="just">
              <a:buNone/>
            </a:pPr>
            <a:endParaRPr lang="es-ES" sz="2400" dirty="0"/>
          </a:p>
        </p:txBody>
      </p:sp>
      <p:sp>
        <p:nvSpPr>
          <p:cNvPr id="18" name="Freeform: Shape 17">
            <a:extLst>
              <a:ext uri="{FF2B5EF4-FFF2-40B4-BE49-F238E27FC236}">
                <a16:creationId xmlns:a16="http://schemas.microsoft.com/office/drawing/2014/main" xmlns=""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xmlns="" val="3875666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92FEB64-6EEA-4759-B4A4-BD2C1E66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B3BDE48-9C6E-433F-8A39-1CBE39DA00ED}"/>
              </a:ext>
            </a:extLst>
          </p:cNvPr>
          <p:cNvSpPr>
            <a:spLocks noGrp="1"/>
          </p:cNvSpPr>
          <p:nvPr>
            <p:ph type="title"/>
          </p:nvPr>
        </p:nvSpPr>
        <p:spPr>
          <a:xfrm>
            <a:off x="1389278" y="1233241"/>
            <a:ext cx="3240506" cy="4064628"/>
          </a:xfrm>
        </p:spPr>
        <p:txBody>
          <a:bodyPr>
            <a:normAutofit/>
          </a:bodyPr>
          <a:lstStyle/>
          <a:p>
            <a:r>
              <a:rPr lang="es-ES" b="1">
                <a:solidFill>
                  <a:srgbClr val="FFFFFF"/>
                </a:solidFill>
              </a:rPr>
              <a:t>Género- De 2008 a la actualidad</a:t>
            </a:r>
          </a:p>
        </p:txBody>
      </p:sp>
      <p:sp>
        <p:nvSpPr>
          <p:cNvPr id="12" name="Freeform: Shape 11">
            <a:extLst>
              <a:ext uri="{FF2B5EF4-FFF2-40B4-BE49-F238E27FC236}">
                <a16:creationId xmlns:a16="http://schemas.microsoft.com/office/drawing/2014/main" xmlns=""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DBCFB282-5AD8-4C05-853A-0CFBD42E8D0C}"/>
              </a:ext>
            </a:extLst>
          </p:cNvPr>
          <p:cNvSpPr>
            <a:spLocks noGrp="1"/>
          </p:cNvSpPr>
          <p:nvPr>
            <p:ph idx="1"/>
          </p:nvPr>
        </p:nvSpPr>
        <p:spPr>
          <a:xfrm>
            <a:off x="6134998" y="339540"/>
            <a:ext cx="5257799" cy="4889350"/>
          </a:xfrm>
        </p:spPr>
        <p:txBody>
          <a:bodyPr anchor="t">
            <a:noAutofit/>
          </a:bodyPr>
          <a:lstStyle/>
          <a:p>
            <a:pPr algn="just"/>
            <a:r>
              <a:rPr lang="es-ES" sz="2400" dirty="0"/>
              <a:t>Trabajo en materia de </a:t>
            </a:r>
            <a:r>
              <a:rPr lang="es-ES" sz="2400" b="1" dirty="0"/>
              <a:t>violencia sexual derivada del conflicto</a:t>
            </a:r>
            <a:r>
              <a:rPr lang="es-ES" sz="2400" dirty="0"/>
              <a:t>. Cambios legislativos (2013)  para reconocer la categoría de “sobrevivientes de incidentes de violencia sexual ocurridos durante el conflicto. </a:t>
            </a:r>
          </a:p>
          <a:p>
            <a:pPr algn="just"/>
            <a:r>
              <a:rPr lang="es-ES" sz="2400" b="1" dirty="0"/>
              <a:t>Creación en 2018 de  la comisión gubernamental de Kosovo encargada de verificar y reconocer la condición de superviviente de la violencia sexual </a:t>
            </a:r>
            <a:r>
              <a:rPr lang="es-ES" sz="2400" dirty="0"/>
              <a:t>relacionada con el conflicto. Ha recibido 1.781 solicitudes desde su creación en 2018. </a:t>
            </a:r>
          </a:p>
          <a:p>
            <a:pPr algn="just"/>
            <a:r>
              <a:rPr lang="es-ES" sz="2400" dirty="0"/>
              <a:t>El 21 de abril 2022 el gobierno de Kosovo prorrogó el mandato de la comisión de verificación por un plazo de tres años.</a:t>
            </a:r>
          </a:p>
          <a:p>
            <a:pPr marL="0" indent="0" algn="just">
              <a:buNone/>
            </a:pPr>
            <a:endParaRPr lang="es-ES" sz="2400" dirty="0"/>
          </a:p>
        </p:txBody>
      </p:sp>
      <p:sp>
        <p:nvSpPr>
          <p:cNvPr id="18" name="Freeform: Shape 17">
            <a:extLst>
              <a:ext uri="{FF2B5EF4-FFF2-40B4-BE49-F238E27FC236}">
                <a16:creationId xmlns:a16="http://schemas.microsoft.com/office/drawing/2014/main" xmlns=""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xmlns="" val="1976381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92FEB64-6EEA-4759-B4A4-BD2C1E66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B3BDE48-9C6E-433F-8A39-1CBE39DA00ED}"/>
              </a:ext>
            </a:extLst>
          </p:cNvPr>
          <p:cNvSpPr>
            <a:spLocks noGrp="1"/>
          </p:cNvSpPr>
          <p:nvPr>
            <p:ph type="title"/>
          </p:nvPr>
        </p:nvSpPr>
        <p:spPr>
          <a:xfrm>
            <a:off x="1389278" y="1233241"/>
            <a:ext cx="3240506" cy="4064628"/>
          </a:xfrm>
        </p:spPr>
        <p:txBody>
          <a:bodyPr>
            <a:normAutofit/>
          </a:bodyPr>
          <a:lstStyle/>
          <a:p>
            <a:r>
              <a:rPr lang="es-ES" sz="4100" b="1">
                <a:solidFill>
                  <a:srgbClr val="FFFFFF"/>
                </a:solidFill>
              </a:rPr>
              <a:t>Género/DDHH retos </a:t>
            </a:r>
          </a:p>
        </p:txBody>
      </p:sp>
      <p:sp>
        <p:nvSpPr>
          <p:cNvPr id="12" name="Freeform: Shape 11">
            <a:extLst>
              <a:ext uri="{FF2B5EF4-FFF2-40B4-BE49-F238E27FC236}">
                <a16:creationId xmlns:a16="http://schemas.microsoft.com/office/drawing/2014/main" xmlns="" id="{14847E93-7DC1-4D4B-8829-B19AA713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5566D6E1-03A1-4D73-A4E0-35D74D568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9F835A99-04AC-494A-A572-AFE8413CC9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xmlns="" id="{DBCFB282-5AD8-4C05-853A-0CFBD42E8D0C}"/>
              </a:ext>
            </a:extLst>
          </p:cNvPr>
          <p:cNvSpPr>
            <a:spLocks noGrp="1"/>
          </p:cNvSpPr>
          <p:nvPr>
            <p:ph idx="1"/>
          </p:nvPr>
        </p:nvSpPr>
        <p:spPr>
          <a:xfrm>
            <a:off x="6096000" y="820880"/>
            <a:ext cx="5257799" cy="4889350"/>
          </a:xfrm>
        </p:spPr>
        <p:txBody>
          <a:bodyPr anchor="t">
            <a:normAutofit/>
          </a:bodyPr>
          <a:lstStyle/>
          <a:p>
            <a:pPr algn="just"/>
            <a:r>
              <a:rPr lang="es-ES" dirty="0"/>
              <a:t>Falta de sistematización de los temas de género: variedad de agencias y resultados. El papel de UNMIK se difumina. </a:t>
            </a:r>
          </a:p>
          <a:p>
            <a:pPr algn="just"/>
            <a:r>
              <a:rPr lang="es-ES" dirty="0"/>
              <a:t>Falta de status clara: pendiente negociaciones políticas. Participación escasa mujer en negociaciones (</a:t>
            </a:r>
            <a:r>
              <a:rPr lang="es-ES" i="1" dirty="0"/>
              <a:t>no </a:t>
            </a:r>
            <a:r>
              <a:rPr lang="es-ES" i="1" dirty="0" err="1"/>
              <a:t>gender</a:t>
            </a:r>
            <a:r>
              <a:rPr lang="es-ES" i="1" dirty="0"/>
              <a:t> balance</a:t>
            </a:r>
            <a:r>
              <a:rPr lang="es-ES" dirty="0"/>
              <a:t>).</a:t>
            </a:r>
          </a:p>
          <a:p>
            <a:pPr algn="just"/>
            <a:r>
              <a:rPr lang="es-ES" dirty="0"/>
              <a:t>Integración DDHH-género carece de instrumentos claros. </a:t>
            </a:r>
          </a:p>
          <a:p>
            <a:pPr marL="0" indent="0" algn="just">
              <a:buNone/>
            </a:pPr>
            <a:endParaRPr lang="es-ES" dirty="0"/>
          </a:p>
          <a:p>
            <a:pPr marL="0" indent="0" algn="just">
              <a:buNone/>
            </a:pPr>
            <a:endParaRPr lang="es-ES" dirty="0"/>
          </a:p>
          <a:p>
            <a:pPr marL="0" indent="0" algn="just">
              <a:buNone/>
            </a:pPr>
            <a:endParaRPr lang="es-ES" dirty="0"/>
          </a:p>
        </p:txBody>
      </p:sp>
      <p:sp>
        <p:nvSpPr>
          <p:cNvPr id="18" name="Freeform: Shape 17">
            <a:extLst>
              <a:ext uri="{FF2B5EF4-FFF2-40B4-BE49-F238E27FC236}">
                <a16:creationId xmlns:a16="http://schemas.microsoft.com/office/drawing/2014/main" xmlns="" id="{7B786209-1B0B-4CA9-9BDD-F7327066A8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2D2964BB-484D-45AE-AD66-D407D06296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6691AC69-A76E-4DAB-B565-468B6B87AC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xmlns="" val="3771674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475A787B-006B-DEC8-C9FC-C77CE3DBFB68}"/>
              </a:ext>
            </a:extLst>
          </p:cNvPr>
          <p:cNvPicPr>
            <a:picLocks noChangeAspect="1"/>
          </p:cNvPicPr>
          <p:nvPr/>
        </p:nvPicPr>
        <p:blipFill rotWithShape="1">
          <a:blip r:embed="rId2" cstate="print">
            <a:alphaModFix amt="50000"/>
          </a:blip>
          <a:srcRect r="-1" b="2992"/>
          <a:stretch/>
        </p:blipFill>
        <p:spPr>
          <a:xfrm>
            <a:off x="20" y="10"/>
            <a:ext cx="12188930" cy="6857990"/>
          </a:xfrm>
          <a:prstGeom prst="rect">
            <a:avLst/>
          </a:prstGeom>
        </p:spPr>
      </p:pic>
      <p:sp>
        <p:nvSpPr>
          <p:cNvPr id="2" name="Title 1">
            <a:extLst>
              <a:ext uri="{FF2B5EF4-FFF2-40B4-BE49-F238E27FC236}">
                <a16:creationId xmlns:a16="http://schemas.microsoft.com/office/drawing/2014/main" xmlns="" id="{56022DAE-F807-4F99-9CBE-0A9BE00148A8}"/>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chemeClr val="bg1"/>
                </a:solidFill>
              </a:rPr>
              <a:t>3.2.UNMISS (Sudán del Sur)</a:t>
            </a:r>
          </a:p>
        </p:txBody>
      </p:sp>
      <p:sp>
        <p:nvSpPr>
          <p:cNvPr id="24" name="sketchy line">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97204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8C5F9B-CD26-444E-9CFC-BD1AE53FD080}"/>
              </a:ext>
            </a:extLst>
          </p:cNvPr>
          <p:cNvSpPr>
            <a:spLocks noGrp="1"/>
          </p:cNvSpPr>
          <p:nvPr>
            <p:ph type="title"/>
          </p:nvPr>
        </p:nvSpPr>
        <p:spPr>
          <a:xfrm>
            <a:off x="838200" y="365125"/>
            <a:ext cx="10515600" cy="1351708"/>
          </a:xfrm>
        </p:spPr>
        <p:txBody>
          <a:bodyPr/>
          <a:lstStyle/>
          <a:p>
            <a:r>
              <a:rPr lang="es-ES" dirty="0"/>
              <a:t>Derechos Humanos y Género</a:t>
            </a:r>
          </a:p>
        </p:txBody>
      </p:sp>
      <p:sp>
        <p:nvSpPr>
          <p:cNvPr id="3" name="Content Placeholder 2">
            <a:extLst>
              <a:ext uri="{FF2B5EF4-FFF2-40B4-BE49-F238E27FC236}">
                <a16:creationId xmlns:a16="http://schemas.microsoft.com/office/drawing/2014/main" xmlns="" id="{3B0F1E72-727B-4DF2-9A57-A24BAE58C5A9}"/>
              </a:ext>
            </a:extLst>
          </p:cNvPr>
          <p:cNvSpPr>
            <a:spLocks noGrp="1"/>
          </p:cNvSpPr>
          <p:nvPr>
            <p:ph idx="1"/>
          </p:nvPr>
        </p:nvSpPr>
        <p:spPr/>
        <p:txBody>
          <a:bodyPr/>
          <a:lstStyle/>
          <a:p>
            <a:pPr marL="0" indent="0">
              <a:buNone/>
            </a:pPr>
            <a:endParaRPr lang="es-ES" dirty="0"/>
          </a:p>
          <a:p>
            <a:pPr marL="0" indent="0">
              <a:buNone/>
            </a:pPr>
            <a:r>
              <a:rPr lang="es-ES" dirty="0"/>
              <a:t>La Agenda de Mujer, Paz y Seguridad, Resolución 1325 (2000) y siguientes</a:t>
            </a:r>
          </a:p>
          <a:p>
            <a:pPr marL="0" indent="0">
              <a:buNone/>
            </a:pPr>
            <a:endParaRPr lang="es-ES" dirty="0"/>
          </a:p>
          <a:p>
            <a:pPr marL="0" indent="0">
              <a:buNone/>
            </a:pPr>
            <a:endParaRPr lang="es-ES" dirty="0"/>
          </a:p>
        </p:txBody>
      </p:sp>
      <p:sp>
        <p:nvSpPr>
          <p:cNvPr id="4" name="Rectangle 3">
            <a:extLst>
              <a:ext uri="{FF2B5EF4-FFF2-40B4-BE49-F238E27FC236}">
                <a16:creationId xmlns:a16="http://schemas.microsoft.com/office/drawing/2014/main" xmlns="" id="{795E68CD-F2A8-44DF-9A30-63DAADB93A3C}"/>
              </a:ext>
            </a:extLst>
          </p:cNvPr>
          <p:cNvSpPr/>
          <p:nvPr/>
        </p:nvSpPr>
        <p:spPr>
          <a:xfrm>
            <a:off x="0" y="0"/>
            <a:ext cx="12192000" cy="3651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2" cstate="print"/>
          <a:stretch>
            <a:fillRect/>
          </a:stretch>
        </p:blipFill>
        <p:spPr>
          <a:xfrm>
            <a:off x="4594340" y="3370897"/>
            <a:ext cx="5962650" cy="2676525"/>
          </a:xfrm>
          <a:prstGeom prst="rect">
            <a:avLst/>
          </a:prstGeom>
        </p:spPr>
      </p:pic>
    </p:spTree>
    <p:extLst>
      <p:ext uri="{BB962C8B-B14F-4D97-AF65-F5344CB8AC3E}">
        <p14:creationId xmlns:p14="http://schemas.microsoft.com/office/powerpoint/2010/main" xmlns="" val="29037098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D073016-B734-483B-8953-5BADEE1451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90A7EAB6-59D3-4325-8DE6-E0CA4009CE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975E94A3-9A1A-4D13-B7C5-F225D543D955}"/>
              </a:ext>
            </a:extLst>
          </p:cNvPr>
          <p:cNvPicPr>
            <a:picLocks noChangeAspect="1"/>
          </p:cNvPicPr>
          <p:nvPr/>
        </p:nvPicPr>
        <p:blipFill>
          <a:blip r:embed="rId2" cstate="print"/>
          <a:stretch>
            <a:fillRect/>
          </a:stretch>
        </p:blipFill>
        <p:spPr>
          <a:xfrm>
            <a:off x="4685918" y="72624"/>
            <a:ext cx="3657981" cy="6711892"/>
          </a:xfrm>
          <a:prstGeom prst="rect">
            <a:avLst/>
          </a:prstGeom>
        </p:spPr>
      </p:pic>
      <mc:AlternateContent xmlns:mc="http://schemas.openxmlformats.org/markup-compatibility/2006">
        <mc:Choice xmlns:p14="http://schemas.microsoft.com/office/powerpoint/2010/main" xmlns="" Requires="p14">
          <p:contentPart p14:bwMode="auto" r:id="rId3">
            <p14:nvContentPartPr>
              <p14:cNvPr id="10" name="Ink 9">
                <a:extLst>
                  <a:ext uri="{FF2B5EF4-FFF2-40B4-BE49-F238E27FC236}">
                    <a16:creationId xmlns:a16="http://schemas.microsoft.com/office/drawing/2014/main" id="{49906BE7-A566-4BA5-ABBA-8781944455A4}"/>
                  </a:ext>
                </a:extLst>
              </p14:cNvPr>
              <p14:cNvContentPartPr/>
              <p14:nvPr/>
            </p14:nvContentPartPr>
            <p14:xfrm>
              <a:off x="5520328" y="3480171"/>
              <a:ext cx="2048040" cy="1671120"/>
            </p14:xfrm>
          </p:contentPart>
        </mc:Choice>
        <mc:Fallback>
          <p:pic>
            <p:nvPicPr>
              <p:cNvPr id="10" name="Ink 9">
                <a:extLst>
                  <a:ext uri="{FF2B5EF4-FFF2-40B4-BE49-F238E27FC236}">
                    <a16:creationId xmlns:a16="http://schemas.microsoft.com/office/drawing/2014/main" xmlns="" xmlns:p14="http://schemas.microsoft.com/office/powerpoint/2010/main" id="{49906BE7-A566-4BA5-ABBA-8781944455A4}"/>
                  </a:ext>
                </a:extLst>
              </p:cNvPr>
              <p:cNvPicPr/>
              <p:nvPr/>
            </p:nvPicPr>
            <p:blipFill>
              <a:blip r:embed="rId4" cstate="print"/>
              <a:stretch>
                <a:fillRect/>
              </a:stretch>
            </p:blipFill>
            <p:spPr>
              <a:xfrm>
                <a:off x="5511328" y="3471171"/>
                <a:ext cx="2065680" cy="16887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5">
            <p14:nvContentPartPr>
              <p14:cNvPr id="12" name="Ink 11">
                <a:extLst>
                  <a:ext uri="{FF2B5EF4-FFF2-40B4-BE49-F238E27FC236}">
                    <a16:creationId xmlns:a16="http://schemas.microsoft.com/office/drawing/2014/main" id="{90426D7C-9487-4274-89D2-3E4B45D148ED}"/>
                  </a:ext>
                </a:extLst>
              </p14:cNvPr>
              <p14:cNvContentPartPr/>
              <p14:nvPr/>
            </p14:nvContentPartPr>
            <p14:xfrm>
              <a:off x="9600568" y="4674291"/>
              <a:ext cx="360" cy="360"/>
            </p14:xfrm>
          </p:contentPart>
        </mc:Choice>
        <mc:Fallback>
          <p:pic>
            <p:nvPicPr>
              <p:cNvPr id="12" name="Ink 11">
                <a:extLst>
                  <a:ext uri="{FF2B5EF4-FFF2-40B4-BE49-F238E27FC236}">
                    <a16:creationId xmlns:a16="http://schemas.microsoft.com/office/drawing/2014/main" xmlns="" xmlns:p14="http://schemas.microsoft.com/office/powerpoint/2010/main" id="{90426D7C-9487-4274-89D2-3E4B45D148ED}"/>
                  </a:ext>
                </a:extLst>
              </p:cNvPr>
              <p:cNvPicPr/>
              <p:nvPr/>
            </p:nvPicPr>
            <p:blipFill>
              <a:blip r:embed="rId6" cstate="print"/>
              <a:stretch>
                <a:fillRect/>
              </a:stretch>
            </p:blipFill>
            <p:spPr>
              <a:xfrm>
                <a:off x="9591568" y="4665291"/>
                <a:ext cx="18000" cy="18000"/>
              </a:xfrm>
              <a:prstGeom prst="rect">
                <a:avLst/>
              </a:prstGeom>
            </p:spPr>
          </p:pic>
        </mc:Fallback>
      </mc:AlternateContent>
    </p:spTree>
    <p:extLst>
      <p:ext uri="{BB962C8B-B14F-4D97-AF65-F5344CB8AC3E}">
        <p14:creationId xmlns:p14="http://schemas.microsoft.com/office/powerpoint/2010/main" xmlns="" val="1751805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7025EFD5-738C-41B9-87FE-0C00E211BD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xmlns="" id="{C1911C24-231D-4455-BE5C-253AC267589E}"/>
              </a:ext>
            </a:extLst>
          </p:cNvPr>
          <p:cNvPicPr>
            <a:picLocks noChangeAspect="1"/>
          </p:cNvPicPr>
          <p:nvPr/>
        </p:nvPicPr>
        <p:blipFill rotWithShape="1">
          <a:blip r:embed="rId2" cstate="print"/>
          <a:srcRect l="22313" r="33413" b="1"/>
          <a:stretch/>
        </p:blipFill>
        <p:spPr>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3" name="!!Arc">
            <a:extLst>
              <a:ext uri="{FF2B5EF4-FFF2-40B4-BE49-F238E27FC236}">
                <a16:creationId xmlns:a16="http://schemas.microsoft.com/office/drawing/2014/main" xmlns="" id="{835EF3DD-7D43-4A27-8967-A92FD8CC93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xmlns="" id="{421BD57A-E6D6-4807-A022-F5B5D618BA9C}"/>
              </a:ext>
            </a:extLst>
          </p:cNvPr>
          <p:cNvSpPr>
            <a:spLocks noGrp="1"/>
          </p:cNvSpPr>
          <p:nvPr>
            <p:ph idx="1"/>
          </p:nvPr>
        </p:nvSpPr>
        <p:spPr>
          <a:xfrm>
            <a:off x="5827048" y="1904772"/>
            <a:ext cx="5721484" cy="4351338"/>
          </a:xfrm>
        </p:spPr>
        <p:txBody>
          <a:bodyPr>
            <a:normAutofit/>
          </a:bodyPr>
          <a:lstStyle/>
          <a:p>
            <a:pPr marL="0" indent="0">
              <a:buNone/>
            </a:pPr>
            <a:r>
              <a:rPr lang="es-ES"/>
              <a:t>2011: referéndum de independencia</a:t>
            </a:r>
          </a:p>
          <a:p>
            <a:pPr marL="0" indent="0">
              <a:buNone/>
            </a:pPr>
            <a:endParaRPr lang="es-ES"/>
          </a:p>
        </p:txBody>
      </p:sp>
    </p:spTree>
    <p:extLst>
      <p:ext uri="{BB962C8B-B14F-4D97-AF65-F5344CB8AC3E}">
        <p14:creationId xmlns:p14="http://schemas.microsoft.com/office/powerpoint/2010/main" xmlns="" val="2031007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lue and green background&#10;&#10;Description automatically generated">
            <a:extLst>
              <a:ext uri="{FF2B5EF4-FFF2-40B4-BE49-F238E27FC236}">
                <a16:creationId xmlns:a16="http://schemas.microsoft.com/office/drawing/2014/main" xmlns="" id="{C44EEBC3-BC0D-3876-6622-9AA101B1F1D9}"/>
              </a:ext>
            </a:extLst>
          </p:cNvPr>
          <p:cNvPicPr>
            <a:picLocks noChangeAspect="1"/>
          </p:cNvPicPr>
          <p:nvPr/>
        </p:nvPicPr>
        <p:blipFill rotWithShape="1">
          <a:blip r:embed="rId2" cstate="print">
            <a:duotone>
              <a:schemeClr val="bg2">
                <a:shade val="45000"/>
                <a:satMod val="135000"/>
              </a:schemeClr>
              <a:prstClr val="white"/>
            </a:duotone>
          </a:blip>
          <a:srcRect t="3859" b="1187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xmlns="" id="{B50AB553-2A96-4A92-96F2-93548E096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D548D07-7B01-4D4A-8E5E-916F0D5F339A}"/>
              </a:ext>
            </a:extLst>
          </p:cNvPr>
          <p:cNvSpPr>
            <a:spLocks noGrp="1"/>
          </p:cNvSpPr>
          <p:nvPr>
            <p:ph type="title"/>
          </p:nvPr>
        </p:nvSpPr>
        <p:spPr>
          <a:xfrm>
            <a:off x="838200" y="365125"/>
            <a:ext cx="10515600" cy="1325563"/>
          </a:xfrm>
        </p:spPr>
        <p:txBody>
          <a:bodyPr>
            <a:normAutofit/>
          </a:bodyPr>
          <a:lstStyle/>
          <a:p>
            <a:r>
              <a:rPr lang="es-ES" dirty="0"/>
              <a:t>Breve historia</a:t>
            </a:r>
          </a:p>
        </p:txBody>
      </p:sp>
      <p:graphicFrame>
        <p:nvGraphicFramePr>
          <p:cNvPr id="5" name="Content Placeholder 2">
            <a:extLst>
              <a:ext uri="{FF2B5EF4-FFF2-40B4-BE49-F238E27FC236}">
                <a16:creationId xmlns:a16="http://schemas.microsoft.com/office/drawing/2014/main" xmlns="" id="{E97AD895-FC37-3D33-B4B8-D8CFB0A8E9EA}"/>
              </a:ext>
            </a:extLst>
          </p:cNvPr>
          <p:cNvGraphicFramePr>
            <a:graphicFrameLocks noGrp="1"/>
          </p:cNvGraphicFramePr>
          <p:nvPr>
            <p:ph idx="1"/>
            <p:extLst>
              <p:ext uri="{D42A27DB-BD31-4B8C-83A1-F6EECF244321}">
                <p14:modId xmlns:p14="http://schemas.microsoft.com/office/powerpoint/2010/main" xmlns="" val="10741236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439734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xmlns=""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xmlns="" id="{69DACD28-09FB-4BE4-9ECA-C9EA8E7E6985}"/>
              </a:ext>
            </a:extLst>
          </p:cNvPr>
          <p:cNvPicPr>
            <a:picLocks noGrp="1" noChangeAspect="1"/>
          </p:cNvPicPr>
          <p:nvPr>
            <p:ph idx="1"/>
          </p:nvPr>
        </p:nvPicPr>
        <p:blipFill>
          <a:blip r:embed="rId2" cstate="print"/>
          <a:stretch>
            <a:fillRect/>
          </a:stretch>
        </p:blipFill>
        <p:spPr>
          <a:xfrm>
            <a:off x="1287463" y="3032125"/>
            <a:ext cx="4840288" cy="2679700"/>
          </a:xfrm>
          <a:prstGeom prst="rect">
            <a:avLst/>
          </a:prstGeom>
        </p:spPr>
      </p:pic>
      <p:pic>
        <p:nvPicPr>
          <p:cNvPr id="5" name="Picture 4">
            <a:extLst>
              <a:ext uri="{FF2B5EF4-FFF2-40B4-BE49-F238E27FC236}">
                <a16:creationId xmlns:a16="http://schemas.microsoft.com/office/drawing/2014/main" xmlns="" id="{2E7A4530-762D-4CF5-8C75-F8275BD3A263}"/>
              </a:ext>
            </a:extLst>
          </p:cNvPr>
          <p:cNvPicPr>
            <a:picLocks noChangeAspect="1"/>
          </p:cNvPicPr>
          <p:nvPr/>
        </p:nvPicPr>
        <p:blipFill>
          <a:blip r:embed="rId3" cstate="print"/>
          <a:stretch>
            <a:fillRect/>
          </a:stretch>
        </p:blipFill>
        <p:spPr>
          <a:xfrm>
            <a:off x="6194425" y="3032125"/>
            <a:ext cx="5156200" cy="2679700"/>
          </a:xfrm>
          <a:prstGeom prst="rect">
            <a:avLst/>
          </a:prstGeom>
        </p:spPr>
      </p:pic>
      <p:sp>
        <p:nvSpPr>
          <p:cNvPr id="2" name="Title 1">
            <a:extLst>
              <a:ext uri="{FF2B5EF4-FFF2-40B4-BE49-F238E27FC236}">
                <a16:creationId xmlns:a16="http://schemas.microsoft.com/office/drawing/2014/main" xmlns="" id="{5428DA36-8DEC-4E1C-9398-4BC1823624AB}"/>
              </a:ext>
            </a:extLst>
          </p:cNvPr>
          <p:cNvSpPr>
            <a:spLocks noGrp="1"/>
          </p:cNvSpPr>
          <p:nvPr>
            <p:ph type="title"/>
          </p:nvPr>
        </p:nvSpPr>
        <p:spPr>
          <a:xfrm>
            <a:off x="1286932" y="1204109"/>
            <a:ext cx="10023398" cy="857894"/>
          </a:xfrm>
        </p:spPr>
        <p:txBody>
          <a:bodyPr>
            <a:normAutofit/>
          </a:bodyPr>
          <a:lstStyle/>
          <a:p>
            <a:r>
              <a:rPr lang="es-ES" sz="4000">
                <a:solidFill>
                  <a:srgbClr val="FFFFFF"/>
                </a:solidFill>
              </a:rPr>
              <a:t>Conflicto desde 2018-2020</a:t>
            </a:r>
          </a:p>
        </p:txBody>
      </p:sp>
    </p:spTree>
    <p:extLst>
      <p:ext uri="{BB962C8B-B14F-4D97-AF65-F5344CB8AC3E}">
        <p14:creationId xmlns:p14="http://schemas.microsoft.com/office/powerpoint/2010/main" xmlns="" val="1506688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F8C51A-11F5-4C52-AD24-AB8CA5C6BC22}"/>
              </a:ext>
            </a:extLst>
          </p:cNvPr>
          <p:cNvSpPr>
            <a:spLocks noGrp="1"/>
          </p:cNvSpPr>
          <p:nvPr>
            <p:ph type="title"/>
          </p:nvPr>
        </p:nvSpPr>
        <p:spPr/>
        <p:txBody>
          <a:bodyPr/>
          <a:lstStyle/>
          <a:p>
            <a:r>
              <a:rPr lang="es-ES" dirty="0"/>
              <a:t>Acuerdo de Paz 2018</a:t>
            </a:r>
          </a:p>
        </p:txBody>
      </p:sp>
      <p:pic>
        <p:nvPicPr>
          <p:cNvPr id="7" name="Content Placeholder 6">
            <a:extLst>
              <a:ext uri="{FF2B5EF4-FFF2-40B4-BE49-F238E27FC236}">
                <a16:creationId xmlns:a16="http://schemas.microsoft.com/office/drawing/2014/main" xmlns="" id="{A6F43B14-FD93-49DB-95C6-9D253E019C4B}"/>
              </a:ext>
            </a:extLst>
          </p:cNvPr>
          <p:cNvPicPr>
            <a:picLocks noGrp="1" noChangeAspect="1"/>
          </p:cNvPicPr>
          <p:nvPr>
            <p:ph idx="1"/>
          </p:nvPr>
        </p:nvPicPr>
        <p:blipFill>
          <a:blip r:embed="rId2" cstate="print"/>
          <a:stretch>
            <a:fillRect/>
          </a:stretch>
        </p:blipFill>
        <p:spPr>
          <a:xfrm>
            <a:off x="2228144" y="1825625"/>
            <a:ext cx="7735712" cy="4351338"/>
          </a:xfrm>
          <a:prstGeom prst="rect">
            <a:avLst/>
          </a:prstGeom>
        </p:spPr>
      </p:pic>
    </p:spTree>
    <p:extLst>
      <p:ext uri="{BB962C8B-B14F-4D97-AF65-F5344CB8AC3E}">
        <p14:creationId xmlns:p14="http://schemas.microsoft.com/office/powerpoint/2010/main" xmlns="" val="1721615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group of people riding bikes down a dirt road&#10;&#10;Description automatically generated with medium confidence">
            <a:extLst>
              <a:ext uri="{FF2B5EF4-FFF2-40B4-BE49-F238E27FC236}">
                <a16:creationId xmlns:a16="http://schemas.microsoft.com/office/drawing/2014/main" xmlns="" id="{CE767967-EF36-42DF-9D0D-699604D3C15C}"/>
              </a:ext>
            </a:extLst>
          </p:cNvPr>
          <p:cNvPicPr>
            <a:picLocks noGrp="1" noChangeAspect="1"/>
          </p:cNvPicPr>
          <p:nvPr>
            <p:ph idx="1"/>
          </p:nvPr>
        </p:nvPicPr>
        <p:blipFill rotWithShape="1">
          <a:blip r:embed="rId2" cstate="print"/>
          <a:srcRect b="6639"/>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1B526757-74B1-4BA5-8B9B-7BDFB130D193}"/>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La vida sigue</a:t>
            </a:r>
          </a:p>
        </p:txBody>
      </p:sp>
      <p:cxnSp>
        <p:nvCxnSpPr>
          <p:cNvPr id="16" name="Straight Connector 15">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281372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FD1B3DB6-D871-49D9-BFFC-C4404858A6BC}"/>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a:latin typeface="+mj-lt"/>
                <a:ea typeface="+mj-ea"/>
                <a:cs typeface="+mj-cs"/>
              </a:rPr>
              <a:t>Aumento de incidentes violentos desde agosto 2022</a:t>
            </a:r>
          </a:p>
        </p:txBody>
      </p:sp>
      <p:sp>
        <p:nvSpPr>
          <p:cNvPr id="4" name="TextBox 3">
            <a:extLst>
              <a:ext uri="{FF2B5EF4-FFF2-40B4-BE49-F238E27FC236}">
                <a16:creationId xmlns:a16="http://schemas.microsoft.com/office/drawing/2014/main" xmlns="" id="{6D0C0766-2876-7015-5F97-74F874B4257E}"/>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gn="just">
              <a:lnSpc>
                <a:spcPct val="90000"/>
              </a:lnSpc>
              <a:spcAft>
                <a:spcPts val="600"/>
              </a:spcAft>
              <a:buFont typeface="Arial" panose="020B0604020202020204" pitchFamily="34" charset="0"/>
              <a:buChar char="•"/>
            </a:pPr>
            <a:r>
              <a:rPr lang="en-US" sz="2200" dirty="0"/>
              <a:t>UNMISS STRONGLY CONDEMNS DEADLY VIOLENCE IN KAJO-KEJI CENTRAL EQUATORIA STATE</a:t>
            </a:r>
          </a:p>
          <a:p>
            <a:pPr indent="-228600" algn="just">
              <a:lnSpc>
                <a:spcPct val="90000"/>
              </a:lnSpc>
              <a:spcAft>
                <a:spcPts val="600"/>
              </a:spcAft>
              <a:buFont typeface="Arial" panose="020B0604020202020204" pitchFamily="34" charset="0"/>
              <a:buChar char="•"/>
            </a:pPr>
            <a:r>
              <a:rPr lang="en-US" sz="2200" dirty="0"/>
              <a:t>Juba, 5 February 2023: The United Nations Mission in South Sudan (UNMISS) was shocked to receive initial reports of the deadly violence in </a:t>
            </a:r>
            <a:r>
              <a:rPr lang="en-US" sz="2200" dirty="0" err="1"/>
              <a:t>Kajo-Keji</a:t>
            </a:r>
            <a:r>
              <a:rPr lang="en-US" sz="2200" dirty="0"/>
              <a:t> County (Central </a:t>
            </a:r>
            <a:r>
              <a:rPr lang="en-US" sz="2200" dirty="0" err="1"/>
              <a:t>Equatoria</a:t>
            </a:r>
            <a:r>
              <a:rPr lang="en-US" sz="2200" dirty="0"/>
              <a:t> State) that claimed the lives of at least 27 people and left many others injured on 2 February. At least 2000 people, mainly women and children have become internally displaced, including 30 unaccompanied children. </a:t>
            </a:r>
          </a:p>
        </p:txBody>
      </p:sp>
      <p:pic>
        <p:nvPicPr>
          <p:cNvPr id="9" name="Picture 8">
            <a:extLst>
              <a:ext uri="{FF2B5EF4-FFF2-40B4-BE49-F238E27FC236}">
                <a16:creationId xmlns:a16="http://schemas.microsoft.com/office/drawing/2014/main" xmlns="" id="{C003765E-142E-B9F6-C4C5-288CF075FEC9}"/>
              </a:ext>
            </a:extLst>
          </p:cNvPr>
          <p:cNvPicPr>
            <a:picLocks noChangeAspect="1"/>
          </p:cNvPicPr>
          <p:nvPr/>
        </p:nvPicPr>
        <p:blipFill rotWithShape="1">
          <a:blip r:embed="rId2" cstate="print"/>
          <a:srcRect l="29687" r="16438"/>
          <a:stretch/>
        </p:blipFill>
        <p:spPr>
          <a:xfrm>
            <a:off x="7675658" y="2093976"/>
            <a:ext cx="3941064" cy="4096512"/>
          </a:xfrm>
          <a:prstGeom prst="rect">
            <a:avLst/>
          </a:prstGeom>
        </p:spPr>
      </p:pic>
    </p:spTree>
    <p:extLst>
      <p:ext uri="{BB962C8B-B14F-4D97-AF65-F5344CB8AC3E}">
        <p14:creationId xmlns:p14="http://schemas.microsoft.com/office/powerpoint/2010/main" xmlns="" val="1382550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D548D07-7B01-4D4A-8E5E-916F0D5F339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UNMISS</a:t>
            </a:r>
          </a:p>
        </p:txBody>
      </p:sp>
      <p:pic>
        <p:nvPicPr>
          <p:cNvPr id="4" name="Picture 3">
            <a:extLst>
              <a:ext uri="{FF2B5EF4-FFF2-40B4-BE49-F238E27FC236}">
                <a16:creationId xmlns:a16="http://schemas.microsoft.com/office/drawing/2014/main" xmlns="" id="{2D60D3A1-FBAC-B849-D36E-1ABB838559DF}"/>
              </a:ext>
            </a:extLst>
          </p:cNvPr>
          <p:cNvPicPr>
            <a:picLocks noChangeAspect="1"/>
          </p:cNvPicPr>
          <p:nvPr/>
        </p:nvPicPr>
        <p:blipFill>
          <a:blip r:embed="rId2" cstate="print"/>
          <a:stretch>
            <a:fillRect/>
          </a:stretch>
        </p:blipFill>
        <p:spPr>
          <a:xfrm>
            <a:off x="4527804" y="1058341"/>
            <a:ext cx="7489293" cy="4365105"/>
          </a:xfrm>
          <a:prstGeom prst="rect">
            <a:avLst/>
          </a:prstGeom>
        </p:spPr>
      </p:pic>
    </p:spTree>
    <p:extLst>
      <p:ext uri="{BB962C8B-B14F-4D97-AF65-F5344CB8AC3E}">
        <p14:creationId xmlns:p14="http://schemas.microsoft.com/office/powerpoint/2010/main" xmlns="" val="19342267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C2554CA6-288E-4202-BC52-2E5A8F0C0A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E837005-D809-48D4-8BA5-E749AF8FDCD4}"/>
              </a:ext>
            </a:extLst>
          </p:cNvPr>
          <p:cNvSpPr>
            <a:spLocks noGrp="1"/>
          </p:cNvSpPr>
          <p:nvPr>
            <p:ph type="title"/>
          </p:nvPr>
        </p:nvSpPr>
        <p:spPr>
          <a:xfrm>
            <a:off x="1171074" y="1396686"/>
            <a:ext cx="3240506" cy="4064628"/>
          </a:xfrm>
        </p:spPr>
        <p:txBody>
          <a:bodyPr>
            <a:normAutofit/>
          </a:bodyPr>
          <a:lstStyle/>
          <a:p>
            <a:r>
              <a:rPr lang="es-ES">
                <a:solidFill>
                  <a:srgbClr val="FFFFFF"/>
                </a:solidFill>
              </a:rPr>
              <a:t>Mandato(s) </a:t>
            </a:r>
          </a:p>
        </p:txBody>
      </p:sp>
      <p:sp>
        <p:nvSpPr>
          <p:cNvPr id="34" name="Arc 33">
            <a:extLst>
              <a:ext uri="{FF2B5EF4-FFF2-40B4-BE49-F238E27FC236}">
                <a16:creationId xmlns:a16="http://schemas.microsoft.com/office/drawing/2014/main" xmlns="" id="{5B7778FC-632E-4DCA-A7CB-0D7731CCF9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xmlns="" id="{FA23A907-97FB-4A8F-880A-DD77401C42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4EC89D27-3837-4678-89FE-DFF110A6C424}"/>
              </a:ext>
            </a:extLst>
          </p:cNvPr>
          <p:cNvSpPr>
            <a:spLocks noGrp="1"/>
          </p:cNvSpPr>
          <p:nvPr>
            <p:ph idx="1"/>
          </p:nvPr>
        </p:nvSpPr>
        <p:spPr>
          <a:xfrm>
            <a:off x="5497301" y="395780"/>
            <a:ext cx="5536397" cy="3935281"/>
          </a:xfrm>
        </p:spPr>
        <p:txBody>
          <a:bodyPr>
            <a:noAutofit/>
          </a:bodyPr>
          <a:lstStyle/>
          <a:p>
            <a:r>
              <a:rPr lang="es-ES" sz="2400" b="1" dirty="0">
                <a:effectLst/>
                <a:ea typeface="Calibri" panose="020F0502020204030204" pitchFamily="34" charset="0"/>
                <a:cs typeface="Arial" panose="020B0604020202020204" pitchFamily="34" charset="0"/>
              </a:rPr>
              <a:t>S/RES/1996 (2011), 8 julio 2011</a:t>
            </a:r>
            <a:endParaRPr lang="es-ES" sz="2400" b="1" dirty="0">
              <a:ea typeface="Calibri" panose="020F0502020204030204" pitchFamily="34" charset="0"/>
              <a:cs typeface="Arial" panose="020B0604020202020204" pitchFamily="34" charset="0"/>
            </a:endParaRPr>
          </a:p>
          <a:p>
            <a:pPr>
              <a:buFont typeface="Wingdings" panose="05000000000000000000" pitchFamily="2" charset="2"/>
              <a:buChar char="ü"/>
            </a:pPr>
            <a:r>
              <a:rPr lang="es-ES" sz="2400" dirty="0">
                <a:effectLst/>
                <a:ea typeface="Calibri" panose="020F0502020204030204" pitchFamily="34" charset="0"/>
                <a:cs typeface="Arial" panose="020B0604020202020204" pitchFamily="34" charset="0"/>
              </a:rPr>
              <a:t>Referencias </a:t>
            </a:r>
            <a:r>
              <a:rPr lang="es-ES" sz="2400" b="1" dirty="0">
                <a:effectLst/>
                <a:ea typeface="Calibri" panose="020F0502020204030204" pitchFamily="34" charset="0"/>
                <a:cs typeface="Arial" panose="020B0604020202020204" pitchFamily="34" charset="0"/>
              </a:rPr>
              <a:t>DDHH</a:t>
            </a:r>
            <a:r>
              <a:rPr lang="es-ES" sz="2400" dirty="0">
                <a:effectLst/>
                <a:ea typeface="Calibri" panose="020F0502020204030204" pitchFamily="34" charset="0"/>
                <a:cs typeface="Arial" panose="020B0604020202020204" pitchFamily="34" charset="0"/>
              </a:rPr>
              <a:t> relacionada con la protección de civiles (no prioridad operación): mandato robusto</a:t>
            </a:r>
          </a:p>
          <a:p>
            <a:pPr>
              <a:buFont typeface="Wingdings" panose="05000000000000000000" pitchFamily="2" charset="2"/>
              <a:buChar char="ü"/>
            </a:pPr>
            <a:r>
              <a:rPr lang="es-ES" sz="2400" dirty="0">
                <a:ea typeface="Calibri" panose="020F0502020204030204" pitchFamily="34" charset="0"/>
                <a:cs typeface="Arial" panose="020B0604020202020204" pitchFamily="34" charset="0"/>
              </a:rPr>
              <a:t>DDHH relevantes: importante papel a la Oficina del Alto Comisionado</a:t>
            </a:r>
          </a:p>
          <a:p>
            <a:pPr>
              <a:buFont typeface="Wingdings" panose="05000000000000000000" pitchFamily="2" charset="2"/>
              <a:buChar char="ü"/>
            </a:pPr>
            <a:r>
              <a:rPr lang="es-ES" sz="2400" dirty="0">
                <a:ea typeface="Calibri" panose="020F0502020204030204" pitchFamily="34" charset="0"/>
                <a:cs typeface="Arial" panose="020B0604020202020204" pitchFamily="34" charset="0"/>
              </a:rPr>
              <a:t>Relación DDHH y género</a:t>
            </a:r>
          </a:p>
          <a:p>
            <a:pPr marL="0" indent="0">
              <a:buNone/>
            </a:pPr>
            <a:r>
              <a:rPr lang="es-ES" sz="2400" b="1" dirty="0">
                <a:effectLst/>
                <a:ea typeface="Calibri" panose="020F0502020204030204" pitchFamily="34" charset="0"/>
                <a:cs typeface="Arial" panose="020B0604020202020204" pitchFamily="34" charset="0"/>
              </a:rPr>
              <a:t>Género: </a:t>
            </a:r>
            <a:endParaRPr lang="es-ES" sz="2400" b="1" dirty="0">
              <a:ea typeface="Calibri" panose="020F0502020204030204" pitchFamily="34" charset="0"/>
              <a:cs typeface="Arial" panose="020B0604020202020204" pitchFamily="34" charset="0"/>
            </a:endParaRPr>
          </a:p>
          <a:p>
            <a:pPr marL="0" indent="0">
              <a:buNone/>
            </a:pPr>
            <a:r>
              <a:rPr lang="es-ES" sz="2400" dirty="0">
                <a:effectLst/>
                <a:ea typeface="Calibri" panose="020F0502020204030204" pitchFamily="34" charset="0"/>
                <a:cs typeface="Arial" panose="020B0604020202020204" pitchFamily="34" charset="0"/>
              </a:rPr>
              <a:t>-Recomendaciones a Sudán del Sur para poner fin toda violencia basada en el género (vulneración derechos humanos)</a:t>
            </a:r>
          </a:p>
          <a:p>
            <a:pPr marL="0" indent="0">
              <a:buNone/>
            </a:pPr>
            <a:r>
              <a:rPr lang="es-ES" sz="2400" dirty="0">
                <a:effectLst/>
                <a:ea typeface="Calibri" panose="020F0502020204030204" pitchFamily="34" charset="0"/>
                <a:cs typeface="Arial" panose="020B0604020202020204" pitchFamily="34" charset="0"/>
              </a:rPr>
              <a:t>-Necesidad expertos civiles adecuados (mujeres, par. 24)</a:t>
            </a:r>
          </a:p>
          <a:p>
            <a:pPr marL="0" indent="0">
              <a:buNone/>
            </a:pPr>
            <a:r>
              <a:rPr lang="es-ES" sz="2400" dirty="0">
                <a:ea typeface="Calibri" panose="020F0502020204030204" pitchFamily="34" charset="0"/>
                <a:cs typeface="Arial" panose="020B0604020202020204" pitchFamily="34" charset="0"/>
              </a:rPr>
              <a:t>-Referencias  a la Agenda de Mujer, Paz y Seguridad, parte introductoria y mandato </a:t>
            </a:r>
          </a:p>
          <a:p>
            <a:pPr>
              <a:buFont typeface="Wingdings" panose="05000000000000000000" pitchFamily="2" charset="2"/>
              <a:buChar char="ü"/>
            </a:pPr>
            <a:endParaRPr lang="es-ES" sz="2400" dirty="0">
              <a:effectLst/>
              <a:ea typeface="Calibri" panose="020F0502020204030204" pitchFamily="34" charset="0"/>
              <a:cs typeface="Arial" panose="020B0604020202020204" pitchFamily="34" charset="0"/>
            </a:endParaRPr>
          </a:p>
          <a:p>
            <a:pPr marL="0" indent="0">
              <a:buNone/>
            </a:pPr>
            <a:endParaRPr lang="es-ES" sz="2400" dirty="0"/>
          </a:p>
        </p:txBody>
      </p:sp>
    </p:spTree>
    <p:extLst>
      <p:ext uri="{BB962C8B-B14F-4D97-AF65-F5344CB8AC3E}">
        <p14:creationId xmlns:p14="http://schemas.microsoft.com/office/powerpoint/2010/main" xmlns="" val="2231637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E837005-D809-48D4-8BA5-E749AF8FDCD4}"/>
              </a:ext>
            </a:extLst>
          </p:cNvPr>
          <p:cNvSpPr>
            <a:spLocks noGrp="1"/>
          </p:cNvSpPr>
          <p:nvPr>
            <p:ph type="title"/>
          </p:nvPr>
        </p:nvSpPr>
        <p:spPr>
          <a:xfrm>
            <a:off x="686834" y="1153572"/>
            <a:ext cx="3200400" cy="4461163"/>
          </a:xfrm>
        </p:spPr>
        <p:txBody>
          <a:bodyPr>
            <a:normAutofit/>
          </a:bodyPr>
          <a:lstStyle/>
          <a:p>
            <a:r>
              <a:rPr lang="es-ES">
                <a:solidFill>
                  <a:srgbClr val="FFFFFF"/>
                </a:solidFill>
              </a:rPr>
              <a:t>Mandato(s) </a:t>
            </a:r>
          </a:p>
        </p:txBody>
      </p:sp>
      <p:sp>
        <p:nvSpPr>
          <p:cNvPr id="34" name="Arc 33">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4EC89D27-3837-4678-89FE-DFF110A6C424}"/>
              </a:ext>
            </a:extLst>
          </p:cNvPr>
          <p:cNvSpPr>
            <a:spLocks noGrp="1"/>
          </p:cNvSpPr>
          <p:nvPr>
            <p:ph idx="1"/>
          </p:nvPr>
        </p:nvSpPr>
        <p:spPr>
          <a:xfrm>
            <a:off x="4447308" y="591344"/>
            <a:ext cx="6906491" cy="5585619"/>
          </a:xfrm>
        </p:spPr>
        <p:txBody>
          <a:bodyPr anchor="ctr">
            <a:normAutofit/>
          </a:bodyPr>
          <a:lstStyle/>
          <a:p>
            <a:pPr marL="0" indent="0">
              <a:buNone/>
            </a:pPr>
            <a:endParaRPr lang="es-ES" b="1">
              <a:effectLst/>
              <a:ea typeface="Calibri" panose="020F0502020204030204" pitchFamily="34" charset="0"/>
              <a:cs typeface="Arial" panose="020B0604020202020204" pitchFamily="34" charset="0"/>
            </a:endParaRPr>
          </a:p>
          <a:p>
            <a:pPr marL="0" indent="0">
              <a:buNone/>
            </a:pPr>
            <a:endParaRPr lang="es-ES" b="1">
              <a:ea typeface="Calibri" panose="020F0502020204030204" pitchFamily="34" charset="0"/>
              <a:cs typeface="Arial" panose="020B0604020202020204" pitchFamily="34" charset="0"/>
            </a:endParaRPr>
          </a:p>
          <a:p>
            <a:pPr marL="0" indent="0">
              <a:buNone/>
            </a:pPr>
            <a:r>
              <a:rPr lang="es-ES" b="1" dirty="0">
                <a:effectLst/>
                <a:ea typeface="Calibri" panose="020F0502020204030204" pitchFamily="34" charset="0"/>
                <a:cs typeface="Arial" panose="020B0604020202020204" pitchFamily="34" charset="0"/>
              </a:rPr>
              <a:t>S/RES/2155 (2014), 27 mayo 2014</a:t>
            </a:r>
            <a:r>
              <a:rPr lang="es-ES" dirty="0">
                <a:effectLst/>
                <a:ea typeface="Calibri" panose="020F0502020204030204" pitchFamily="34" charset="0"/>
                <a:cs typeface="Arial" panose="020B0604020202020204" pitchFamily="34" charset="0"/>
              </a:rPr>
              <a:t>: violencia, involució</a:t>
            </a:r>
            <a:r>
              <a:rPr lang="es-ES" dirty="0">
                <a:ea typeface="Calibri" panose="020F0502020204030204" pitchFamily="34" charset="0"/>
                <a:cs typeface="Arial" panose="020B0604020202020204" pitchFamily="34" charset="0"/>
              </a:rPr>
              <a:t>n proceso de paz. Refuerzo de ambos aspectos en la nueva resolución. </a:t>
            </a:r>
            <a:endParaRPr lang="es-ES">
              <a:ea typeface="Calibri" panose="020F0502020204030204" pitchFamily="34" charset="0"/>
              <a:cs typeface="Arial" panose="020B0604020202020204" pitchFamily="34" charset="0"/>
            </a:endParaRPr>
          </a:p>
          <a:p>
            <a:pPr marL="0" indent="0">
              <a:buNone/>
            </a:pPr>
            <a:endParaRPr lang="es-ES">
              <a:ea typeface="Calibri" panose="020F0502020204030204" pitchFamily="34" charset="0"/>
              <a:cs typeface="Arial" panose="020B0604020202020204" pitchFamily="34" charset="0"/>
            </a:endParaRPr>
          </a:p>
          <a:p>
            <a:pPr>
              <a:buFont typeface="Wingdings" panose="05000000000000000000" pitchFamily="2" charset="2"/>
              <a:buChar char="ü"/>
            </a:pPr>
            <a:r>
              <a:rPr lang="es-ES" dirty="0">
                <a:effectLst/>
                <a:ea typeface="Calibri" panose="020F0502020204030204" pitchFamily="34" charset="0"/>
                <a:cs typeface="Arial" panose="020B0604020202020204" pitchFamily="34" charset="0"/>
              </a:rPr>
              <a:t>Nombramiento asesores de protección de la mujer y de la infancia.</a:t>
            </a:r>
            <a:endParaRPr lang="es-ES">
              <a:effectLst/>
              <a:ea typeface="Calibri" panose="020F0502020204030204" pitchFamily="34" charset="0"/>
              <a:cs typeface="Arial" panose="020B0604020202020204" pitchFamily="34" charset="0"/>
            </a:endParaRPr>
          </a:p>
          <a:p>
            <a:pPr>
              <a:buFont typeface="Wingdings" panose="05000000000000000000" pitchFamily="2" charset="2"/>
              <a:buChar char="ü"/>
            </a:pPr>
            <a:r>
              <a:rPr lang="es-ES" dirty="0">
                <a:ea typeface="Calibri" panose="020F0502020204030204" pitchFamily="34" charset="0"/>
                <a:cs typeface="Arial" panose="020B0604020202020204" pitchFamily="34" charset="0"/>
              </a:rPr>
              <a:t>Mandato muy detallado de las funciones de DDHH (no es usual)</a:t>
            </a:r>
            <a:endParaRPr lang="es-ES">
              <a:ea typeface="Calibri" panose="020F0502020204030204" pitchFamily="34" charset="0"/>
              <a:cs typeface="Arial" panose="020B0604020202020204" pitchFamily="34" charset="0"/>
            </a:endParaRPr>
          </a:p>
          <a:p>
            <a:pPr>
              <a:buFont typeface="Wingdings" panose="05000000000000000000" pitchFamily="2" charset="2"/>
              <a:buChar char="ü"/>
            </a:pPr>
            <a:r>
              <a:rPr lang="es-ES" dirty="0">
                <a:ea typeface="Calibri" panose="020F0502020204030204" pitchFamily="34" charset="0"/>
                <a:cs typeface="Arial" panose="020B0604020202020204" pitchFamily="34" charset="0"/>
              </a:rPr>
              <a:t>Exigencia al SG de incluir en sus informes violencia sexual derivada del conflicto</a:t>
            </a:r>
            <a:endParaRPr lang="es-ES">
              <a:ea typeface="Calibri" panose="020F0502020204030204" pitchFamily="34" charset="0"/>
              <a:cs typeface="Arial" panose="020B0604020202020204" pitchFamily="34" charset="0"/>
            </a:endParaRPr>
          </a:p>
          <a:p>
            <a:pPr marL="0" indent="0">
              <a:buNone/>
            </a:pPr>
            <a:endParaRPr lang="es-ES">
              <a:ea typeface="Calibri" panose="020F0502020204030204" pitchFamily="34" charset="0"/>
              <a:cs typeface="Arial" panose="020B0604020202020204" pitchFamily="34" charset="0"/>
            </a:endParaRPr>
          </a:p>
          <a:p>
            <a:pPr>
              <a:buFont typeface="Wingdings" panose="05000000000000000000" pitchFamily="2" charset="2"/>
              <a:buChar char="ü"/>
            </a:pPr>
            <a:endParaRPr lang="es-ES">
              <a:ea typeface="Calibri" panose="020F0502020204030204" pitchFamily="34" charset="0"/>
              <a:cs typeface="Arial" panose="020B0604020202020204" pitchFamily="34" charset="0"/>
            </a:endParaRPr>
          </a:p>
          <a:p>
            <a:pPr marL="0" indent="0">
              <a:buNone/>
            </a:pPr>
            <a:endParaRPr lang="es-ES">
              <a:effectLst/>
              <a:ea typeface="Calibri" panose="020F0502020204030204" pitchFamily="34" charset="0"/>
              <a:cs typeface="Arial" panose="020B0604020202020204" pitchFamily="34" charset="0"/>
            </a:endParaRPr>
          </a:p>
          <a:p>
            <a:pPr marL="0" indent="0">
              <a:buNone/>
            </a:pPr>
            <a:endParaRPr lang="es-ES">
              <a:effectLst/>
              <a:ea typeface="Calibri" panose="020F0502020204030204" pitchFamily="34" charset="0"/>
              <a:cs typeface="Arial" panose="020B0604020202020204" pitchFamily="34" charset="0"/>
            </a:endParaRPr>
          </a:p>
          <a:p>
            <a:pPr>
              <a:buFont typeface="Wingdings" panose="05000000000000000000" pitchFamily="2" charset="2"/>
              <a:buChar char="ü"/>
            </a:pPr>
            <a:endParaRPr lang="es-ES">
              <a:effectLst/>
              <a:ea typeface="Calibri" panose="020F0502020204030204" pitchFamily="34" charset="0"/>
              <a:cs typeface="Arial" panose="020B0604020202020204" pitchFamily="34" charset="0"/>
            </a:endParaRPr>
          </a:p>
          <a:p>
            <a:pPr marL="0" indent="0">
              <a:buNone/>
            </a:pPr>
            <a:endParaRPr lang="es-ES"/>
          </a:p>
        </p:txBody>
      </p:sp>
    </p:spTree>
    <p:extLst>
      <p:ext uri="{BB962C8B-B14F-4D97-AF65-F5344CB8AC3E}">
        <p14:creationId xmlns:p14="http://schemas.microsoft.com/office/powerpoint/2010/main" xmlns="" val="3041050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8C5F9B-CD26-444E-9CFC-BD1AE53FD080}"/>
              </a:ext>
            </a:extLst>
          </p:cNvPr>
          <p:cNvSpPr>
            <a:spLocks noGrp="1"/>
          </p:cNvSpPr>
          <p:nvPr>
            <p:ph type="title"/>
          </p:nvPr>
        </p:nvSpPr>
        <p:spPr>
          <a:xfrm>
            <a:off x="838200" y="365125"/>
            <a:ext cx="10515600" cy="1351708"/>
          </a:xfrm>
        </p:spPr>
        <p:txBody>
          <a:bodyPr/>
          <a:lstStyle/>
          <a:p>
            <a:r>
              <a:rPr lang="es-ES" dirty="0"/>
              <a:t>Derechos Humanos y Género</a:t>
            </a:r>
          </a:p>
        </p:txBody>
      </p:sp>
      <p:sp>
        <p:nvSpPr>
          <p:cNvPr id="3" name="Content Placeholder 2">
            <a:extLst>
              <a:ext uri="{FF2B5EF4-FFF2-40B4-BE49-F238E27FC236}">
                <a16:creationId xmlns:a16="http://schemas.microsoft.com/office/drawing/2014/main" xmlns="" id="{3B0F1E72-727B-4DF2-9A57-A24BAE58C5A9}"/>
              </a:ext>
            </a:extLst>
          </p:cNvPr>
          <p:cNvSpPr>
            <a:spLocks noGrp="1"/>
          </p:cNvSpPr>
          <p:nvPr>
            <p:ph idx="1"/>
          </p:nvPr>
        </p:nvSpPr>
        <p:spPr/>
        <p:txBody>
          <a:bodyPr/>
          <a:lstStyle/>
          <a:p>
            <a:pPr>
              <a:buFont typeface="Wingdings" panose="05000000000000000000" pitchFamily="2" charset="2"/>
              <a:buChar char="§"/>
            </a:pPr>
            <a:r>
              <a:rPr lang="es-ES" dirty="0"/>
              <a:t>Perspectiva jurídica: </a:t>
            </a:r>
          </a:p>
          <a:p>
            <a:pPr marL="0" indent="0">
              <a:buNone/>
            </a:pPr>
            <a:endParaRPr lang="es-ES" dirty="0"/>
          </a:p>
          <a:p>
            <a:pPr>
              <a:buFont typeface="Calibri" panose="020F0502020204030204" pitchFamily="34" charset="0"/>
              <a:buChar char="→"/>
            </a:pPr>
            <a:r>
              <a:rPr lang="es-ES" dirty="0"/>
              <a:t>Derecho Internacional Humanitario y OPM</a:t>
            </a:r>
          </a:p>
          <a:p>
            <a:pPr marL="0" indent="0">
              <a:buNone/>
            </a:pPr>
            <a:endParaRPr lang="es-ES" dirty="0"/>
          </a:p>
          <a:p>
            <a:pPr marL="228600" marR="0" lvl="0" indent="-228600" algn="l" defTabSz="914400" rtl="0" eaLnBrk="1" fontAlgn="auto" latinLnBrk="0" hangingPunct="1">
              <a:lnSpc>
                <a:spcPct val="90000"/>
              </a:lnSpc>
              <a:spcBef>
                <a:spcPts val="1000"/>
              </a:spcBef>
              <a:spcAft>
                <a:spcPts val="0"/>
              </a:spcAft>
              <a:buClrTx/>
              <a:buSzTx/>
              <a:buFont typeface="Calibri" panose="020F0502020204030204" pitchFamily="34" charset="0"/>
              <a:buChar char="→"/>
              <a:tabLst/>
              <a:defRPr/>
            </a:pPr>
            <a:r>
              <a:rPr kumimoji="0" lang="es-ES" sz="2800" b="0" i="0" u="none" strike="noStrike" kern="1200" cap="none" spc="0" normalizeH="0" baseline="0" noProof="0" dirty="0">
                <a:ln>
                  <a:noFill/>
                </a:ln>
                <a:solidFill>
                  <a:prstClr val="black"/>
                </a:solidFill>
                <a:effectLst/>
                <a:uLnTx/>
                <a:uFillTx/>
                <a:latin typeface="Calibri" panose="020F0502020204030204"/>
                <a:ea typeface="+mn-ea"/>
                <a:cs typeface="+mn-cs"/>
              </a:rPr>
              <a:t>CEDAW, Recomendación nº 30</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s-E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Calibri" panose="020F0502020204030204" pitchFamily="34" charset="0"/>
              <a:buChar char="→"/>
              <a:tabLst/>
              <a:defRPr/>
            </a:pPr>
            <a:r>
              <a:rPr lang="es-ES" dirty="0">
                <a:solidFill>
                  <a:prstClr val="black"/>
                </a:solidFill>
                <a:latin typeface="Calibri" panose="020F0502020204030204"/>
              </a:rPr>
              <a:t>Los mandatos de las operaciones de mantenimiento de la paz</a:t>
            </a:r>
            <a:endParaRPr kumimoji="0" lang="es-E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s-ES" dirty="0"/>
          </a:p>
          <a:p>
            <a:pPr marL="0" indent="0">
              <a:buNone/>
            </a:pPr>
            <a:endParaRPr lang="es-ES" dirty="0"/>
          </a:p>
          <a:p>
            <a:pPr marL="0" indent="0">
              <a:buNone/>
            </a:pPr>
            <a:endParaRPr lang="es-ES" dirty="0"/>
          </a:p>
        </p:txBody>
      </p:sp>
      <p:sp>
        <p:nvSpPr>
          <p:cNvPr id="4" name="Rectangle 3">
            <a:extLst>
              <a:ext uri="{FF2B5EF4-FFF2-40B4-BE49-F238E27FC236}">
                <a16:creationId xmlns:a16="http://schemas.microsoft.com/office/drawing/2014/main" xmlns="" id="{795E68CD-F2A8-44DF-9A30-63DAADB93A3C}"/>
              </a:ext>
            </a:extLst>
          </p:cNvPr>
          <p:cNvSpPr/>
          <p:nvPr/>
        </p:nvSpPr>
        <p:spPr>
          <a:xfrm>
            <a:off x="0" y="0"/>
            <a:ext cx="12192000" cy="3651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3549390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E837005-D809-48D4-8BA5-E749AF8FDCD4}"/>
              </a:ext>
            </a:extLst>
          </p:cNvPr>
          <p:cNvSpPr>
            <a:spLocks noGrp="1"/>
          </p:cNvSpPr>
          <p:nvPr>
            <p:ph type="title"/>
          </p:nvPr>
        </p:nvSpPr>
        <p:spPr>
          <a:xfrm>
            <a:off x="686834" y="1153572"/>
            <a:ext cx="3200400" cy="4461163"/>
          </a:xfrm>
        </p:spPr>
        <p:txBody>
          <a:bodyPr>
            <a:normAutofit/>
          </a:bodyPr>
          <a:lstStyle/>
          <a:p>
            <a:r>
              <a:rPr lang="es-ES">
                <a:solidFill>
                  <a:srgbClr val="FFFFFF"/>
                </a:solidFill>
              </a:rPr>
              <a:t>Mandato(s) </a:t>
            </a:r>
          </a:p>
        </p:txBody>
      </p:sp>
      <p:sp>
        <p:nvSpPr>
          <p:cNvPr id="34" name="Arc 33">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4EC89D27-3837-4678-89FE-DFF110A6C424}"/>
              </a:ext>
            </a:extLst>
          </p:cNvPr>
          <p:cNvSpPr>
            <a:spLocks noGrp="1"/>
          </p:cNvSpPr>
          <p:nvPr>
            <p:ph idx="1"/>
          </p:nvPr>
        </p:nvSpPr>
        <p:spPr>
          <a:xfrm>
            <a:off x="4447308" y="591344"/>
            <a:ext cx="6906491" cy="5585619"/>
          </a:xfrm>
        </p:spPr>
        <p:txBody>
          <a:bodyPr anchor="ctr">
            <a:normAutofit/>
          </a:bodyPr>
          <a:lstStyle/>
          <a:p>
            <a:pPr marL="0" indent="0">
              <a:buNone/>
            </a:pPr>
            <a:endParaRPr lang="es-ES" sz="2200"/>
          </a:p>
          <a:p>
            <a:pPr marL="0" indent="0">
              <a:buNone/>
            </a:pPr>
            <a:endParaRPr lang="es-ES" sz="2200" b="1"/>
          </a:p>
          <a:p>
            <a:pPr marL="0" indent="0">
              <a:buNone/>
            </a:pPr>
            <a:r>
              <a:rPr lang="es-ES" sz="2200" b="1"/>
              <a:t>Renovación mandato UNMISS, </a:t>
            </a:r>
            <a:r>
              <a:rPr lang="en-US" sz="2200" b="1"/>
              <a:t>S/RES/2677 (2023)</a:t>
            </a:r>
          </a:p>
          <a:p>
            <a:pPr marL="0" indent="0">
              <a:buNone/>
            </a:pPr>
            <a:r>
              <a:rPr lang="en-US" sz="2200" b="1"/>
              <a:t>15 Marzo 2023 hasta 15 </a:t>
            </a:r>
            <a:r>
              <a:rPr lang="en-US" sz="2200" b="1" err="1"/>
              <a:t>marzo</a:t>
            </a:r>
            <a:r>
              <a:rPr lang="en-US" sz="2200" b="1"/>
              <a:t> 2024. </a:t>
            </a:r>
            <a:endParaRPr lang="es-ES" sz="2200" b="1"/>
          </a:p>
          <a:p>
            <a:pPr>
              <a:buFont typeface="Wingdings" panose="05000000000000000000" pitchFamily="2" charset="2"/>
              <a:buChar char="ü"/>
            </a:pPr>
            <a:endParaRPr lang="es-ES" sz="2200" b="1"/>
          </a:p>
          <a:p>
            <a:pPr>
              <a:buFont typeface="Wingdings" panose="05000000000000000000" pitchFamily="2" charset="2"/>
              <a:buChar char="ü"/>
            </a:pPr>
            <a:r>
              <a:rPr lang="es-ES" sz="2200">
                <a:ea typeface="Calibri" panose="020F0502020204030204" pitchFamily="34" charset="0"/>
                <a:cs typeface="Arial" panose="020B0604020202020204" pitchFamily="34" charset="0"/>
              </a:rPr>
              <a:t>La cuestión de la violencia sexual y de género sigue presente. Leves avances (</a:t>
            </a:r>
            <a:r>
              <a:rPr lang="es-ES" sz="2200" err="1">
                <a:ea typeface="Calibri" panose="020F0502020204030204" pitchFamily="34" charset="0"/>
                <a:cs typeface="Arial" panose="020B0604020202020204" pitchFamily="34" charset="0"/>
              </a:rPr>
              <a:t>parr</a:t>
            </a:r>
            <a:r>
              <a:rPr lang="es-ES" sz="2200">
                <a:ea typeface="Calibri" panose="020F0502020204030204" pitchFamily="34" charset="0"/>
                <a:cs typeface="Arial" panose="020B0604020202020204" pitchFamily="34" charset="0"/>
              </a:rPr>
              <a:t>. Introductorio)</a:t>
            </a:r>
          </a:p>
          <a:p>
            <a:pPr>
              <a:buFont typeface="Wingdings" panose="05000000000000000000" pitchFamily="2" charset="2"/>
              <a:buChar char="ü"/>
            </a:pPr>
            <a:r>
              <a:rPr lang="es-ES" sz="2200">
                <a:ea typeface="Calibri" panose="020F0502020204030204" pitchFamily="34" charset="0"/>
                <a:cs typeface="Arial" panose="020B0604020202020204" pitchFamily="34" charset="0"/>
              </a:rPr>
              <a:t>Mandato de reforzar la presencia de Asesores de género (civiles y uniformados) (</a:t>
            </a:r>
            <a:r>
              <a:rPr lang="es-ES" sz="2200" err="1">
                <a:ea typeface="Calibri" panose="020F0502020204030204" pitchFamily="34" charset="0"/>
                <a:cs typeface="Arial" panose="020B0604020202020204" pitchFamily="34" charset="0"/>
              </a:rPr>
              <a:t>parr</a:t>
            </a:r>
            <a:r>
              <a:rPr lang="es-ES" sz="2200">
                <a:ea typeface="Calibri" panose="020F0502020204030204" pitchFamily="34" charset="0"/>
                <a:cs typeface="Arial" panose="020B0604020202020204" pitchFamily="34" charset="0"/>
              </a:rPr>
              <a:t>. 3.ii)</a:t>
            </a:r>
          </a:p>
          <a:p>
            <a:pPr>
              <a:buFont typeface="Wingdings" panose="05000000000000000000" pitchFamily="2" charset="2"/>
              <a:buChar char="ü"/>
            </a:pPr>
            <a:r>
              <a:rPr lang="es-ES" sz="2200">
                <a:ea typeface="Calibri" panose="020F0502020204030204" pitchFamily="34" charset="0"/>
                <a:cs typeface="Arial" panose="020B0604020202020204" pitchFamily="34" charset="0"/>
              </a:rPr>
              <a:t>Menciona directamente la necesidad de un enfoque centrado en las víctimas de violencia sexual derivada del conflicto (</a:t>
            </a:r>
            <a:r>
              <a:rPr lang="es-ES" sz="2200" err="1">
                <a:ea typeface="Calibri" panose="020F0502020204030204" pitchFamily="34" charset="0"/>
                <a:cs typeface="Arial" panose="020B0604020202020204" pitchFamily="34" charset="0"/>
              </a:rPr>
              <a:t>parr</a:t>
            </a:r>
            <a:r>
              <a:rPr lang="es-ES" sz="2200">
                <a:ea typeface="Calibri" panose="020F0502020204030204" pitchFamily="34" charset="0"/>
                <a:cs typeface="Arial" panose="020B0604020202020204" pitchFamily="34" charset="0"/>
              </a:rPr>
              <a:t>. 15 y 17)</a:t>
            </a:r>
          </a:p>
          <a:p>
            <a:pPr>
              <a:buFont typeface="Wingdings" panose="05000000000000000000" pitchFamily="2" charset="2"/>
              <a:buChar char="ü"/>
            </a:pPr>
            <a:r>
              <a:rPr lang="es-ES" sz="2200">
                <a:ea typeface="Calibri" panose="020F0502020204030204" pitchFamily="34" charset="0"/>
                <a:cs typeface="Arial" panose="020B0604020202020204" pitchFamily="34" charset="0"/>
              </a:rPr>
              <a:t>Aumentar la participación de mujeres en la operación (</a:t>
            </a:r>
            <a:r>
              <a:rPr lang="es-ES" sz="2200" err="1">
                <a:ea typeface="Calibri" panose="020F0502020204030204" pitchFamily="34" charset="0"/>
                <a:cs typeface="Arial" panose="020B0604020202020204" pitchFamily="34" charset="0"/>
              </a:rPr>
              <a:t>parr</a:t>
            </a:r>
            <a:r>
              <a:rPr lang="es-ES" sz="2200">
                <a:ea typeface="Calibri" panose="020F0502020204030204" pitchFamily="34" charset="0"/>
                <a:cs typeface="Arial" panose="020B0604020202020204" pitchFamily="34" charset="0"/>
              </a:rPr>
              <a:t>. 25)</a:t>
            </a:r>
            <a:endParaRPr lang="es-ES" sz="2200">
              <a:effectLst/>
              <a:ea typeface="Calibri" panose="020F0502020204030204" pitchFamily="34" charset="0"/>
              <a:cs typeface="Arial" panose="020B0604020202020204" pitchFamily="34" charset="0"/>
            </a:endParaRPr>
          </a:p>
          <a:p>
            <a:pPr marL="0" indent="0">
              <a:buNone/>
            </a:pPr>
            <a:endParaRPr lang="es-ES" sz="2200">
              <a:effectLst/>
              <a:ea typeface="Calibri" panose="020F0502020204030204" pitchFamily="34" charset="0"/>
              <a:cs typeface="Arial" panose="020B0604020202020204" pitchFamily="34" charset="0"/>
            </a:endParaRPr>
          </a:p>
          <a:p>
            <a:pPr>
              <a:buFont typeface="Wingdings" panose="05000000000000000000" pitchFamily="2" charset="2"/>
              <a:buChar char="ü"/>
            </a:pPr>
            <a:endParaRPr lang="es-ES" sz="2200">
              <a:effectLst/>
              <a:ea typeface="Calibri" panose="020F0502020204030204" pitchFamily="34" charset="0"/>
              <a:cs typeface="Arial" panose="020B0604020202020204" pitchFamily="34" charset="0"/>
            </a:endParaRPr>
          </a:p>
          <a:p>
            <a:pPr marL="0" indent="0">
              <a:buNone/>
            </a:pPr>
            <a:endParaRPr lang="es-ES" sz="2200"/>
          </a:p>
        </p:txBody>
      </p:sp>
    </p:spTree>
    <p:extLst>
      <p:ext uri="{BB962C8B-B14F-4D97-AF65-F5344CB8AC3E}">
        <p14:creationId xmlns:p14="http://schemas.microsoft.com/office/powerpoint/2010/main" xmlns="" val="41793702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D278ADA9-6383-4BDD-80D2-8899A40268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484B7147-B0F6-40ED-B5A2-FF72BC8198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xmlns="" id="{B36D2DE0-0628-4A9A-A59D-7BA8B5EB30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xmlns="" id="{48E405C9-94BE-41DA-928C-DEC9A8550E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xmlns="" id="{C755A729-D6AD-408C-8719-7AC0D8787E34}"/>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4700" kern="1200">
                <a:solidFill>
                  <a:schemeClr val="tx1"/>
                </a:solidFill>
                <a:latin typeface="+mj-lt"/>
                <a:ea typeface="+mj-ea"/>
                <a:cs typeface="+mj-cs"/>
              </a:rPr>
              <a:t>¿Qué se hace en materia de DDHH y de género en UNMISS?</a:t>
            </a:r>
          </a:p>
        </p:txBody>
      </p:sp>
      <p:sp>
        <p:nvSpPr>
          <p:cNvPr id="31" name="Arc 30">
            <a:extLst>
              <a:ext uri="{FF2B5EF4-FFF2-40B4-BE49-F238E27FC236}">
                <a16:creationId xmlns:a16="http://schemas.microsoft.com/office/drawing/2014/main" xmlns="" id="{D2091A72-D5BB-42AC-8FD3-F7747D9086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Oval 32">
            <a:extLst>
              <a:ext uri="{FF2B5EF4-FFF2-40B4-BE49-F238E27FC236}">
                <a16:creationId xmlns:a16="http://schemas.microsoft.com/office/drawing/2014/main" xmlns="" id="{6ED12BFC-A737-46AF-8411-481112D54B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597606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82A8D5A4-4550-4324-AB77-384237B866E6}"/>
              </a:ext>
            </a:extLst>
          </p:cNvPr>
          <p:cNvGraphicFramePr>
            <a:graphicFrameLocks noGrp="1"/>
          </p:cNvGraphicFramePr>
          <p:nvPr>
            <p:ph idx="1"/>
            <p:extLst>
              <p:ext uri="{D42A27DB-BD31-4B8C-83A1-F6EECF244321}">
                <p14:modId xmlns:p14="http://schemas.microsoft.com/office/powerpoint/2010/main" xmlns="" val="995085074"/>
              </p:ext>
            </p:extLst>
          </p:nvPr>
        </p:nvGraphicFramePr>
        <p:xfrm>
          <a:off x="1372471" y="266177"/>
          <a:ext cx="8480655" cy="6416933"/>
        </p:xfrm>
        <a:graphic>
          <a:graphicData uri="http://schemas.openxmlformats.org/drawingml/2006/table">
            <a:tbl>
              <a:tblPr firstRow="1" firstCol="1" bandRow="1"/>
              <a:tblGrid>
                <a:gridCol w="8480655">
                  <a:extLst>
                    <a:ext uri="{9D8B030D-6E8A-4147-A177-3AD203B41FA5}">
                      <a16:colId xmlns:a16="http://schemas.microsoft.com/office/drawing/2014/main" xmlns="" val="1956769742"/>
                    </a:ext>
                  </a:extLst>
                </a:gridCol>
              </a:tblGrid>
              <a:tr h="199038">
                <a:tc>
                  <a:txBody>
                    <a:bodyPr/>
                    <a:lstStyle/>
                    <a:p>
                      <a:pPr marL="0" marR="0" algn="ctr">
                        <a:lnSpc>
                          <a:spcPct val="115000"/>
                        </a:lnSpc>
                        <a:spcBef>
                          <a:spcPts val="0"/>
                        </a:spcBef>
                        <a:spcAft>
                          <a:spcPts val="800"/>
                        </a:spcAft>
                      </a:pPr>
                      <a:r>
                        <a:rPr lang="es-ES" sz="1400" b="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GÉNERO</a:t>
                      </a: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55065006"/>
                  </a:ext>
                </a:extLst>
              </a:tr>
              <a:tr h="958027">
                <a:tc>
                  <a:txBody>
                    <a:bodyPr/>
                    <a:lstStyle/>
                    <a:p>
                      <a:pPr marL="0" marR="0" algn="ctr">
                        <a:lnSpc>
                          <a:spcPct val="115000"/>
                        </a:lnSpc>
                        <a:spcBef>
                          <a:spcPts val="0"/>
                        </a:spcBef>
                        <a:spcAft>
                          <a:spcPts val="0"/>
                        </a:spcAft>
                      </a:pPr>
                      <a:r>
                        <a:rPr lang="es-ES" sz="900" dirty="0">
                          <a:effectLst/>
                          <a:latin typeface="TimesNewRoman,Bold"/>
                          <a:ea typeface="Calibri" panose="020F0502020204030204" pitchFamily="34" charset="0"/>
                          <a:cs typeface="TimesNewRoman,Bold"/>
                        </a:rPr>
                        <a:t>Parámetro I</a:t>
                      </a:r>
                      <a:endParaRPr lang="es-ES" sz="1000" dirty="0">
                        <a:effectLst/>
                        <a:latin typeface="Times New Roman" panose="02020603050405020304" pitchFamily="18"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s-ES" sz="900" dirty="0">
                          <a:effectLst/>
                          <a:latin typeface="TimesNewRoman,Bold"/>
                          <a:ea typeface="Calibri" panose="020F0502020204030204" pitchFamily="34" charset="0"/>
                          <a:cs typeface="TimesNewRoman,Bold"/>
                        </a:rPr>
                        <a:t> </a:t>
                      </a:r>
                      <a:endParaRPr lang="es-ES" sz="1000" dirty="0">
                        <a:effectLst/>
                        <a:latin typeface="Times New Roman" panose="02020603050405020304" pitchFamily="18"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s-ES" sz="900" dirty="0">
                          <a:effectLst/>
                          <a:latin typeface="TimesNewRoman"/>
                          <a:ea typeface="Calibri" panose="020F0502020204030204" pitchFamily="34" charset="0"/>
                          <a:cs typeface="TimesNewRoman"/>
                        </a:rPr>
                        <a:t>La República de Sudán del Sur ha desarrollado la capacidad suficiente para prevenir, mitigar y resolver los conflictos y cumplir eficazmente con su responsabilidad de proteger a los civiles.</a:t>
                      </a:r>
                      <a:endParaRPr lang="es-ES" sz="1000" dirty="0">
                        <a:effectLst/>
                        <a:latin typeface="Times New Roman" panose="02020603050405020304" pitchFamily="18"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s-ES" sz="900" dirty="0">
                          <a:effectLst/>
                          <a:latin typeface="TimesNewRoman"/>
                          <a:ea typeface="Calibri" panose="020F0502020204030204" pitchFamily="34" charset="0"/>
                          <a:cs typeface="TimesNewRoman"/>
                        </a:rPr>
                        <a:t> </a:t>
                      </a:r>
                      <a:endParaRPr lang="es-ES" sz="1000" dirty="0">
                        <a:effectLst/>
                        <a:latin typeface="Times New Roman" panose="02020603050405020304" pitchFamily="18" charset="0"/>
                        <a:ea typeface="Calibri" panose="020F0502020204030204" pitchFamily="34" charset="0"/>
                        <a:cs typeface="Arial" panose="020B0604020202020204" pitchFamily="34" charset="0"/>
                      </a:endParaRP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51336440"/>
                  </a:ext>
                </a:extLst>
              </a:tr>
              <a:tr h="391641">
                <a:tc>
                  <a:txBody>
                    <a:bodyPr/>
                    <a:lstStyle/>
                    <a:p>
                      <a:pPr marL="0" marR="0" algn="l">
                        <a:lnSpc>
                          <a:spcPct val="115000"/>
                        </a:lnSpc>
                        <a:spcBef>
                          <a:spcPts val="0"/>
                        </a:spcBef>
                        <a:spcAft>
                          <a:spcPts val="0"/>
                        </a:spcAft>
                      </a:pPr>
                      <a:r>
                        <a:rPr lang="es-ES" sz="900">
                          <a:effectLst/>
                          <a:latin typeface="TimesNewRoman"/>
                          <a:ea typeface="Calibri" panose="020F0502020204030204" pitchFamily="34" charset="0"/>
                          <a:cs typeface="TimesNewRoman"/>
                        </a:rPr>
                        <a:t>f. Las partes pertinentes prestan apoyo a los mecanismos de vigilancia y presentación de informes en los casos de violencia sexual en los conflictos y se han reducido los casos de esta naturaleza relacionados con los conflictos.</a:t>
                      </a:r>
                      <a:endParaRPr lang="es-ES" sz="1000">
                        <a:effectLst/>
                        <a:latin typeface="Times New Roman" panose="02020603050405020304" pitchFamily="18" charset="0"/>
                        <a:ea typeface="Calibri" panose="020F0502020204030204" pitchFamily="34" charset="0"/>
                        <a:cs typeface="Arial" panose="020B0604020202020204" pitchFamily="34" charset="0"/>
                      </a:endParaRP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85836244"/>
                  </a:ext>
                </a:extLst>
              </a:tr>
              <a:tr h="799620">
                <a:tc>
                  <a:txBody>
                    <a:bodyPr/>
                    <a:lstStyle/>
                    <a:p>
                      <a:pPr marL="0" marR="0" algn="ctr">
                        <a:lnSpc>
                          <a:spcPct val="115000"/>
                        </a:lnSpc>
                        <a:spcBef>
                          <a:spcPts val="0"/>
                        </a:spcBef>
                        <a:spcAft>
                          <a:spcPts val="0"/>
                        </a:spcAft>
                      </a:pPr>
                      <a:r>
                        <a:rPr lang="es-ES" sz="900">
                          <a:effectLst/>
                          <a:latin typeface="TimesNewRoman,Bold"/>
                          <a:ea typeface="Calibri" panose="020F0502020204030204" pitchFamily="34" charset="0"/>
                          <a:cs typeface="TimesNewRoman,Bold"/>
                        </a:rPr>
                        <a:t>Parámetro II</a:t>
                      </a:r>
                      <a:endParaRPr lang="es-ES" sz="1000">
                        <a:effectLst/>
                        <a:latin typeface="Times New Roman" panose="02020603050405020304" pitchFamily="18"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s-ES" sz="900">
                          <a:effectLst/>
                          <a:latin typeface="TimesNewRoman,Bold"/>
                          <a:ea typeface="Calibri" panose="020F0502020204030204" pitchFamily="34" charset="0"/>
                          <a:cs typeface="TimesNewRoman,Bold"/>
                        </a:rPr>
                        <a:t> </a:t>
                      </a:r>
                      <a:endParaRPr lang="es-ES" sz="1000">
                        <a:effectLst/>
                        <a:latin typeface="Times New Roman" panose="02020603050405020304" pitchFamily="18"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s-ES" sz="900">
                          <a:effectLst/>
                          <a:latin typeface="TimesNewRoman"/>
                          <a:ea typeface="Calibri" panose="020F0502020204030204" pitchFamily="34" charset="0"/>
                          <a:cs typeface="TimesNewRoman"/>
                        </a:rPr>
                        <a:t>El Gobierno de la República de Sudán del Sur ha sentado las bases, a nivel nacional y local, para gobernar de manera efectiva y democrática.</a:t>
                      </a:r>
                      <a:endParaRPr lang="es-ES" sz="1000">
                        <a:effectLst/>
                        <a:latin typeface="Times New Roman" panose="02020603050405020304" pitchFamily="18"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s-ES" sz="900">
                          <a:effectLst/>
                          <a:latin typeface="TimesNewRoman"/>
                          <a:ea typeface="Calibri" panose="020F0502020204030204" pitchFamily="34" charset="0"/>
                          <a:cs typeface="TimesNewRoman"/>
                        </a:rPr>
                        <a:t> </a:t>
                      </a:r>
                      <a:endParaRPr lang="es-ES" sz="1000">
                        <a:effectLst/>
                        <a:latin typeface="Times New Roman" panose="02020603050405020304" pitchFamily="18" charset="0"/>
                        <a:ea typeface="Calibri" panose="020F0502020204030204" pitchFamily="34" charset="0"/>
                        <a:cs typeface="Arial" panose="020B0604020202020204" pitchFamily="34" charset="0"/>
                      </a:endParaRP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89496364"/>
                  </a:ext>
                </a:extLst>
              </a:tr>
              <a:tr h="391641">
                <a:tc>
                  <a:txBody>
                    <a:bodyPr/>
                    <a:lstStyle/>
                    <a:p>
                      <a:pPr marL="0" marR="0" algn="l">
                        <a:lnSpc>
                          <a:spcPct val="115000"/>
                        </a:lnSpc>
                        <a:spcBef>
                          <a:spcPts val="0"/>
                        </a:spcBef>
                        <a:spcAft>
                          <a:spcPts val="0"/>
                        </a:spcAft>
                      </a:pPr>
                      <a:r>
                        <a:rPr lang="es-ES" sz="900">
                          <a:effectLst/>
                          <a:latin typeface="TimesNewRoman"/>
                          <a:ea typeface="Calibri" panose="020F0502020204030204" pitchFamily="34" charset="0"/>
                          <a:cs typeface="TimesNewRoman"/>
                        </a:rPr>
                        <a:t>a. En 2014, la República de Sudán del Sur tiene una nueva Constitución aprobada, que todas las partes interesadas aceptan como base para la gobernanza y que contiene disposiciones con respecto a la representación de las mujeres.</a:t>
                      </a:r>
                      <a:endParaRPr lang="es-ES" sz="1000">
                        <a:effectLst/>
                        <a:latin typeface="Times New Roman" panose="02020603050405020304" pitchFamily="18" charset="0"/>
                        <a:ea typeface="Calibri" panose="020F0502020204030204" pitchFamily="34" charset="0"/>
                        <a:cs typeface="Arial" panose="020B0604020202020204" pitchFamily="34" charset="0"/>
                      </a:endParaRP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7192112"/>
                  </a:ext>
                </a:extLst>
              </a:tr>
              <a:tr h="715640">
                <a:tc>
                  <a:txBody>
                    <a:bodyPr/>
                    <a:lstStyle/>
                    <a:p>
                      <a:pPr marL="0" marR="0" algn="ctr">
                        <a:lnSpc>
                          <a:spcPct val="115000"/>
                        </a:lnSpc>
                        <a:spcBef>
                          <a:spcPts val="0"/>
                        </a:spcBef>
                        <a:spcAft>
                          <a:spcPts val="800"/>
                        </a:spcAft>
                      </a:pPr>
                      <a:r>
                        <a:rPr lang="es-ES" sz="1000">
                          <a:effectLst/>
                          <a:latin typeface="Times New Roman" panose="02020603050405020304" pitchFamily="18" charset="0"/>
                          <a:ea typeface="Calibri" panose="020F0502020204030204" pitchFamily="34" charset="0"/>
                          <a:cs typeface="Arial" panose="020B0604020202020204" pitchFamily="34" charset="0"/>
                        </a:rPr>
                        <a:t>Parámetro III</a:t>
                      </a:r>
                    </a:p>
                    <a:p>
                      <a:pPr marL="0" marR="0" algn="ctr">
                        <a:lnSpc>
                          <a:spcPct val="115000"/>
                        </a:lnSpc>
                        <a:spcBef>
                          <a:spcPts val="0"/>
                        </a:spcBef>
                        <a:spcAft>
                          <a:spcPts val="800"/>
                        </a:spcAft>
                      </a:pPr>
                      <a:r>
                        <a:rPr lang="es-ES" sz="900">
                          <a:effectLst/>
                          <a:latin typeface="TimesNewRoman"/>
                          <a:ea typeface="Calibri" panose="020F0502020204030204" pitchFamily="34" charset="0"/>
                          <a:cs typeface="TimesNewRoman"/>
                        </a:rPr>
                        <a:t>Se ha fortalecido la capacidad de las instituciones de seguridad y del Estado de derecho del Gobierno de la República de Sudán del Sur para mantener el orden público y administrar justicia.</a:t>
                      </a:r>
                      <a:endParaRPr lang="es-ES" sz="1000">
                        <a:effectLst/>
                        <a:latin typeface="Times New Roman" panose="02020603050405020304" pitchFamily="18" charset="0"/>
                        <a:ea typeface="Calibri" panose="020F0502020204030204" pitchFamily="34" charset="0"/>
                        <a:cs typeface="Arial" panose="020B0604020202020204" pitchFamily="34" charset="0"/>
                      </a:endParaRP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31524768"/>
                  </a:ext>
                </a:extLst>
              </a:tr>
              <a:tr h="373851">
                <a:tc>
                  <a:txBody>
                    <a:bodyPr/>
                    <a:lstStyle/>
                    <a:p>
                      <a:pPr marL="0" marR="0" algn="l">
                        <a:lnSpc>
                          <a:spcPct val="115000"/>
                        </a:lnSpc>
                        <a:spcBef>
                          <a:spcPts val="0"/>
                        </a:spcBef>
                        <a:spcAft>
                          <a:spcPts val="0"/>
                        </a:spcAft>
                      </a:pPr>
                      <a:r>
                        <a:rPr lang="es-ES" sz="900" dirty="0">
                          <a:effectLst/>
                          <a:latin typeface="TimesNewRoman"/>
                          <a:ea typeface="Calibri" panose="020F0502020204030204" pitchFamily="34" charset="0"/>
                          <a:cs typeface="TimesNewRoman"/>
                        </a:rPr>
                        <a:t>g</a:t>
                      </a:r>
                      <a:r>
                        <a:rPr lang="es-ES" sz="900" b="1" u="sng" dirty="0">
                          <a:effectLst/>
                          <a:latin typeface="TimesNewRoman"/>
                          <a:ea typeface="Calibri" panose="020F0502020204030204" pitchFamily="34" charset="0"/>
                          <a:cs typeface="TimesNewRoman"/>
                        </a:rPr>
                        <a:t>. Se ha elaborado y se ha empezado a poner en práctica el plan de acción nacional para aplicar la resolución 1325 (2000) del Consejo de Seguridad, relativa a las mujeres, la paz y la seguridad. (</a:t>
                      </a:r>
                      <a:r>
                        <a:rPr lang="es-ES" sz="900" b="1" u="sng" dirty="0">
                          <a:solidFill>
                            <a:srgbClr val="FF0000"/>
                          </a:solidFill>
                          <a:effectLst/>
                          <a:latin typeface="TimesNewRoman"/>
                          <a:ea typeface="Calibri" panose="020F0502020204030204" pitchFamily="34" charset="0"/>
                          <a:cs typeface="TimesNewRoman"/>
                        </a:rPr>
                        <a:t>AGENDA MUJER, PAZ Y SEGURIDAD)</a:t>
                      </a:r>
                      <a:endParaRPr lang="es-ES" sz="1000" b="1" u="sng"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46561424"/>
                  </a:ext>
                </a:extLst>
              </a:tr>
              <a:tr h="223283">
                <a:tc>
                  <a:txBody>
                    <a:bodyPr/>
                    <a:lstStyle/>
                    <a:p>
                      <a:pPr marL="0" marR="0" algn="ctr">
                        <a:lnSpc>
                          <a:spcPct val="115000"/>
                        </a:lnSpc>
                        <a:spcBef>
                          <a:spcPts val="0"/>
                        </a:spcBef>
                        <a:spcAft>
                          <a:spcPts val="800"/>
                        </a:spcAft>
                      </a:pPr>
                      <a:r>
                        <a:rPr lang="es-ES" sz="1400" b="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DERECHOS HUMANOS</a:t>
                      </a: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74671918"/>
                  </a:ext>
                </a:extLst>
              </a:tr>
              <a:tr h="643399">
                <a:tc>
                  <a:txBody>
                    <a:bodyPr/>
                    <a:lstStyle/>
                    <a:p>
                      <a:pPr marL="0" marR="0" algn="ctr">
                        <a:lnSpc>
                          <a:spcPct val="115000"/>
                        </a:lnSpc>
                        <a:spcBef>
                          <a:spcPts val="0"/>
                        </a:spcBef>
                        <a:spcAft>
                          <a:spcPts val="800"/>
                        </a:spcAft>
                      </a:pPr>
                      <a:r>
                        <a:rPr lang="es-ES" sz="1000" dirty="0">
                          <a:effectLst/>
                          <a:latin typeface="Times New Roman" panose="02020603050405020304" pitchFamily="18" charset="0"/>
                          <a:ea typeface="Calibri" panose="020F0502020204030204" pitchFamily="34" charset="0"/>
                          <a:cs typeface="Arial" panose="020B0604020202020204" pitchFamily="34" charset="0"/>
                        </a:rPr>
                        <a:t>Parámetro IV</a:t>
                      </a:r>
                    </a:p>
                    <a:p>
                      <a:pPr marL="0" marR="0" algn="ctr">
                        <a:lnSpc>
                          <a:spcPct val="115000"/>
                        </a:lnSpc>
                        <a:spcBef>
                          <a:spcPts val="0"/>
                        </a:spcBef>
                        <a:spcAft>
                          <a:spcPts val="800"/>
                        </a:spcAft>
                      </a:pPr>
                      <a:r>
                        <a:rPr lang="es-ES" sz="1000" dirty="0">
                          <a:effectLst/>
                          <a:latin typeface="Times New Roman" panose="02020603050405020304" pitchFamily="18" charset="0"/>
                          <a:ea typeface="Calibri" panose="020F0502020204030204" pitchFamily="34" charset="0"/>
                          <a:cs typeface="Arial" panose="020B0604020202020204" pitchFamily="34" charset="0"/>
                        </a:rPr>
                        <a:t>El Gobierno de la República de Sudán del Sur vigila y previene las violaciones de los Derechos Humanos</a:t>
                      </a: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35410904"/>
                  </a:ext>
                </a:extLst>
              </a:tr>
              <a:tr h="272297">
                <a:tc>
                  <a:txBody>
                    <a:bodyPr/>
                    <a:lstStyle/>
                    <a:p>
                      <a:pPr marL="0" marR="0" algn="l">
                        <a:lnSpc>
                          <a:spcPct val="115000"/>
                        </a:lnSpc>
                        <a:spcBef>
                          <a:spcPts val="0"/>
                        </a:spcBef>
                        <a:spcAft>
                          <a:spcPts val="0"/>
                        </a:spcAft>
                      </a:pPr>
                      <a:r>
                        <a:rPr lang="es-ES" sz="900">
                          <a:effectLst/>
                          <a:latin typeface="TimesNewRoman"/>
                          <a:ea typeface="Calibri" panose="020F0502020204030204" pitchFamily="34" charset="0"/>
                          <a:cs typeface="TimesNewRoman"/>
                        </a:rPr>
                        <a:t>a. La legislación nacional se ajusta a las normas internacionales de Derechos Humanos</a:t>
                      </a:r>
                      <a:endParaRPr lang="es-ES" sz="1000">
                        <a:effectLst/>
                        <a:latin typeface="Times New Roman" panose="02020603050405020304" pitchFamily="18" charset="0"/>
                        <a:ea typeface="Calibri" panose="020F0502020204030204" pitchFamily="34" charset="0"/>
                        <a:cs typeface="Arial" panose="020B0604020202020204" pitchFamily="34" charset="0"/>
                      </a:endParaRP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60719504"/>
                  </a:ext>
                </a:extLst>
              </a:tr>
              <a:tr h="187651">
                <a:tc>
                  <a:txBody>
                    <a:bodyPr/>
                    <a:lstStyle/>
                    <a:p>
                      <a:pPr marL="0" marR="0" algn="l">
                        <a:lnSpc>
                          <a:spcPct val="115000"/>
                        </a:lnSpc>
                        <a:spcBef>
                          <a:spcPts val="0"/>
                        </a:spcBef>
                        <a:spcAft>
                          <a:spcPts val="0"/>
                        </a:spcAft>
                      </a:pPr>
                      <a:r>
                        <a:rPr lang="es-ES" sz="900">
                          <a:effectLst/>
                          <a:latin typeface="TimesNewRoman"/>
                          <a:ea typeface="Calibri" panose="020F0502020204030204" pitchFamily="34" charset="0"/>
                          <a:cs typeface="TimesNewRoman"/>
                        </a:rPr>
                        <a:t>b. Se ha aprobado un plan de acción nacional de Derechos Humanos y hay datos que demuestran que la Comisión Nacional de Derechos Humanos se ajusta a los Principios de París.</a:t>
                      </a:r>
                      <a:endParaRPr lang="es-ES" sz="1000">
                        <a:effectLst/>
                        <a:latin typeface="Times New Roman" panose="02020603050405020304" pitchFamily="18" charset="0"/>
                        <a:ea typeface="Calibri" panose="020F0502020204030204" pitchFamily="34" charset="0"/>
                        <a:cs typeface="Arial" panose="020B0604020202020204" pitchFamily="34" charset="0"/>
                      </a:endParaRP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02429208"/>
                  </a:ext>
                </a:extLst>
              </a:tr>
              <a:tr h="187651">
                <a:tc>
                  <a:txBody>
                    <a:bodyPr/>
                    <a:lstStyle/>
                    <a:p>
                      <a:pPr marL="0" marR="0" algn="l">
                        <a:lnSpc>
                          <a:spcPct val="115000"/>
                        </a:lnSpc>
                        <a:spcBef>
                          <a:spcPts val="0"/>
                        </a:spcBef>
                        <a:spcAft>
                          <a:spcPts val="0"/>
                        </a:spcAft>
                      </a:pPr>
                      <a:r>
                        <a:rPr lang="es-ES" sz="900">
                          <a:effectLst/>
                          <a:latin typeface="TimesNewRoman"/>
                          <a:ea typeface="Calibri" panose="020F0502020204030204" pitchFamily="34" charset="0"/>
                          <a:cs typeface="TimesNewRoman"/>
                        </a:rPr>
                        <a:t>c. Se han establecido protocolos para investigar las presuntas violaciones de Derechos Humanos y se aplican a nivel de los Estados y de los condados.</a:t>
                      </a:r>
                      <a:endParaRPr lang="es-ES" sz="1000">
                        <a:effectLst/>
                        <a:latin typeface="Times New Roman" panose="02020603050405020304" pitchFamily="18" charset="0"/>
                        <a:ea typeface="Calibri" panose="020F0502020204030204" pitchFamily="34" charset="0"/>
                        <a:cs typeface="Arial" panose="020B0604020202020204" pitchFamily="34" charset="0"/>
                      </a:endParaRP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55137681"/>
                  </a:ext>
                </a:extLst>
              </a:tr>
              <a:tr h="373851">
                <a:tc>
                  <a:txBody>
                    <a:bodyPr/>
                    <a:lstStyle/>
                    <a:p>
                      <a:pPr marL="0" marR="0" algn="l">
                        <a:lnSpc>
                          <a:spcPct val="115000"/>
                        </a:lnSpc>
                        <a:spcBef>
                          <a:spcPts val="0"/>
                        </a:spcBef>
                        <a:spcAft>
                          <a:spcPts val="0"/>
                        </a:spcAft>
                      </a:pPr>
                      <a:r>
                        <a:rPr lang="es-ES" sz="900">
                          <a:effectLst/>
                          <a:latin typeface="TimesNewRoman"/>
                          <a:ea typeface="Calibri" panose="020F0502020204030204" pitchFamily="34" charset="0"/>
                          <a:cs typeface="TimesNewRoman"/>
                        </a:rPr>
                        <a:t>d. El reclutamiento y la utilización de niños por parte de las instituciones de seguridad están prohibidos y su prohibición se hace cumplir por medio de directrices y órdenes del mando</a:t>
                      </a:r>
                      <a:endParaRPr lang="es-ES" sz="1000">
                        <a:effectLst/>
                        <a:latin typeface="Times New Roman" panose="02020603050405020304" pitchFamily="18" charset="0"/>
                        <a:ea typeface="Calibri" panose="020F0502020204030204" pitchFamily="34" charset="0"/>
                        <a:cs typeface="Arial" panose="020B0604020202020204" pitchFamily="34" charset="0"/>
                      </a:endParaRP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35288298"/>
                  </a:ext>
                </a:extLst>
              </a:tr>
              <a:tr h="187651">
                <a:tc>
                  <a:txBody>
                    <a:bodyPr/>
                    <a:lstStyle/>
                    <a:p>
                      <a:pPr marL="0" marR="0" algn="l">
                        <a:lnSpc>
                          <a:spcPct val="115000"/>
                        </a:lnSpc>
                        <a:spcBef>
                          <a:spcPts val="0"/>
                        </a:spcBef>
                        <a:spcAft>
                          <a:spcPts val="0"/>
                        </a:spcAft>
                      </a:pPr>
                      <a:r>
                        <a:rPr lang="es-ES" sz="900">
                          <a:effectLst/>
                          <a:latin typeface="TimesNewRoman"/>
                          <a:ea typeface="Calibri" panose="020F0502020204030204" pitchFamily="34" charset="0"/>
                          <a:cs typeface="TimesNewRoman"/>
                        </a:rPr>
                        <a:t>e. Se han establecido mecanismos para que los autores de violaciones de los Derechos Humanos que pertenezcan a las fuerzas de seguridad tengan que responder de sus actos.</a:t>
                      </a:r>
                      <a:endParaRPr lang="es-ES" sz="1000">
                        <a:effectLst/>
                        <a:latin typeface="Times New Roman" panose="02020603050405020304" pitchFamily="18" charset="0"/>
                        <a:ea typeface="Calibri" panose="020F0502020204030204" pitchFamily="34" charset="0"/>
                        <a:cs typeface="Arial" panose="020B0604020202020204" pitchFamily="34" charset="0"/>
                      </a:endParaRP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94179428"/>
                  </a:ext>
                </a:extLst>
              </a:tr>
              <a:tr h="187651">
                <a:tc>
                  <a:txBody>
                    <a:bodyPr/>
                    <a:lstStyle/>
                    <a:p>
                      <a:pPr marL="0" marR="0" algn="l">
                        <a:lnSpc>
                          <a:spcPct val="115000"/>
                        </a:lnSpc>
                        <a:spcBef>
                          <a:spcPts val="0"/>
                        </a:spcBef>
                        <a:spcAft>
                          <a:spcPts val="0"/>
                        </a:spcAft>
                      </a:pPr>
                      <a:r>
                        <a:rPr lang="es-ES" sz="900" dirty="0">
                          <a:effectLst/>
                          <a:latin typeface="TimesNewRoman"/>
                          <a:ea typeface="Calibri" panose="020F0502020204030204" pitchFamily="34" charset="0"/>
                          <a:cs typeface="TimesNewRoman"/>
                        </a:rPr>
                        <a:t>f. Se han reducido considerablemente las detenciones arbitrarias y prolongadas.</a:t>
                      </a:r>
                      <a:endParaRPr lang="es-ES" sz="1000" dirty="0">
                        <a:effectLst/>
                        <a:latin typeface="Times New Roman" panose="02020603050405020304" pitchFamily="18" charset="0"/>
                        <a:ea typeface="Calibri" panose="020F0502020204030204" pitchFamily="34" charset="0"/>
                        <a:cs typeface="Arial" panose="020B0604020202020204" pitchFamily="34" charset="0"/>
                      </a:endParaRPr>
                    </a:p>
                  </a:txBody>
                  <a:tcPr marL="68062" marR="680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74569692"/>
                  </a:ext>
                </a:extLst>
              </a:tr>
            </a:tbl>
          </a:graphicData>
        </a:graphic>
      </p:graphicFrame>
      <p:sp>
        <p:nvSpPr>
          <p:cNvPr id="2" name="CuadroTexto 1"/>
          <p:cNvSpPr txBox="1"/>
          <p:nvPr/>
        </p:nvSpPr>
        <p:spPr>
          <a:xfrm>
            <a:off x="10091651" y="1812175"/>
            <a:ext cx="1862051" cy="2308324"/>
          </a:xfrm>
          <a:prstGeom prst="rect">
            <a:avLst/>
          </a:prstGeom>
          <a:noFill/>
        </p:spPr>
        <p:txBody>
          <a:bodyPr wrap="square" rtlCol="0">
            <a:spAutoFit/>
          </a:bodyPr>
          <a:lstStyle/>
          <a:p>
            <a:pPr algn="ctr"/>
            <a:r>
              <a:rPr lang="es-ES" sz="2400" b="1" dirty="0"/>
              <a:t>Parámetros de referencia para evaluar progresos en UNMISS (2012)</a:t>
            </a:r>
          </a:p>
        </p:txBody>
      </p:sp>
      <p:sp>
        <p:nvSpPr>
          <p:cNvPr id="3" name="Flecha izquierda 2"/>
          <p:cNvSpPr/>
          <p:nvPr/>
        </p:nvSpPr>
        <p:spPr>
          <a:xfrm>
            <a:off x="10091651" y="4120499"/>
            <a:ext cx="1704109" cy="178723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lecha arriba y abajo 4"/>
          <p:cNvSpPr/>
          <p:nvPr/>
        </p:nvSpPr>
        <p:spPr>
          <a:xfrm>
            <a:off x="5326009" y="476675"/>
            <a:ext cx="573578" cy="3643824"/>
          </a:xfrm>
          <a:prstGeom prst="up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15390090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EC89D27-3837-4678-89FE-DFF110A6C424}"/>
              </a:ext>
            </a:extLst>
          </p:cNvPr>
          <p:cNvSpPr>
            <a:spLocks noGrp="1"/>
          </p:cNvSpPr>
          <p:nvPr>
            <p:ph idx="1"/>
          </p:nvPr>
        </p:nvSpPr>
        <p:spPr>
          <a:xfrm>
            <a:off x="838200" y="1555038"/>
            <a:ext cx="10515600" cy="4351338"/>
          </a:xfrm>
        </p:spPr>
        <p:txBody>
          <a:bodyPr>
            <a:normAutofit/>
          </a:bodyPr>
          <a:lstStyle/>
          <a:p>
            <a:pPr marL="0" indent="0">
              <a:buNone/>
            </a:pPr>
            <a:endParaRPr lang="es-ES" sz="2400" dirty="0">
              <a:effectLst/>
              <a:ea typeface="Calibri" panose="020F0502020204030204" pitchFamily="34" charset="0"/>
              <a:cs typeface="Arial" panose="020B0604020202020204" pitchFamily="34" charset="0"/>
            </a:endParaRPr>
          </a:p>
          <a:p>
            <a:pPr marL="0" indent="0">
              <a:buNone/>
            </a:pPr>
            <a:endParaRPr lang="es-ES" sz="2400" dirty="0"/>
          </a:p>
        </p:txBody>
      </p:sp>
      <p:graphicFrame>
        <p:nvGraphicFramePr>
          <p:cNvPr id="6" name="Diagram 5">
            <a:extLst>
              <a:ext uri="{FF2B5EF4-FFF2-40B4-BE49-F238E27FC236}">
                <a16:creationId xmlns:a16="http://schemas.microsoft.com/office/drawing/2014/main" xmlns="" id="{7A197F66-052B-4828-888F-E9A3ABF03597}"/>
              </a:ext>
            </a:extLst>
          </p:cNvPr>
          <p:cNvGraphicFramePr/>
          <p:nvPr>
            <p:extLst>
              <p:ext uri="{D42A27DB-BD31-4B8C-83A1-F6EECF244321}">
                <p14:modId xmlns:p14="http://schemas.microsoft.com/office/powerpoint/2010/main" xmlns="" val="347541526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xmlns="" id="{10BCA515-8A33-4A6B-8FE7-A5D77635A2B6}"/>
              </a:ext>
            </a:extLst>
          </p:cNvPr>
          <p:cNvSpPr txBox="1"/>
          <p:nvPr/>
        </p:nvSpPr>
        <p:spPr>
          <a:xfrm>
            <a:off x="1677889" y="3145932"/>
            <a:ext cx="3282886" cy="584775"/>
          </a:xfrm>
          <a:prstGeom prst="rect">
            <a:avLst/>
          </a:prstGeom>
          <a:noFill/>
        </p:spPr>
        <p:txBody>
          <a:bodyPr wrap="none" rtlCol="0">
            <a:spAutoFit/>
          </a:bodyPr>
          <a:lstStyle/>
          <a:p>
            <a:r>
              <a:rPr lang="es-ES" sz="3200" dirty="0"/>
              <a:t>Equilibrio/frontera</a:t>
            </a:r>
          </a:p>
        </p:txBody>
      </p:sp>
    </p:spTree>
    <p:extLst>
      <p:ext uri="{BB962C8B-B14F-4D97-AF65-F5344CB8AC3E}">
        <p14:creationId xmlns:p14="http://schemas.microsoft.com/office/powerpoint/2010/main" xmlns="" val="2066108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C2554CA6-288E-4202-BC52-2E5A8F0C0A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xmlns="" id="{B10BB131-AC8E-4A8E-A5D1-36260F720C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0199F22-C19B-47A5-B727-DB253C283AA7}"/>
              </a:ext>
            </a:extLst>
          </p:cNvPr>
          <p:cNvSpPr>
            <a:spLocks noGrp="1"/>
          </p:cNvSpPr>
          <p:nvPr>
            <p:ph type="title"/>
          </p:nvPr>
        </p:nvSpPr>
        <p:spPr>
          <a:xfrm>
            <a:off x="1171074" y="1396686"/>
            <a:ext cx="3240506" cy="4064628"/>
          </a:xfrm>
        </p:spPr>
        <p:txBody>
          <a:bodyPr>
            <a:normAutofit/>
          </a:bodyPr>
          <a:lstStyle/>
          <a:p>
            <a:r>
              <a:rPr lang="es-ES" b="1">
                <a:solidFill>
                  <a:srgbClr val="FFFFFF"/>
                </a:solidFill>
              </a:rPr>
              <a:t/>
            </a:r>
            <a:br>
              <a:rPr lang="es-ES" b="1">
                <a:solidFill>
                  <a:srgbClr val="FFFFFF"/>
                </a:solidFill>
              </a:rPr>
            </a:br>
            <a:r>
              <a:rPr lang="es-ES" b="1">
                <a:solidFill>
                  <a:srgbClr val="FFFFFF"/>
                </a:solidFill>
              </a:rPr>
              <a:t/>
            </a:r>
            <a:br>
              <a:rPr lang="es-ES" b="1">
                <a:solidFill>
                  <a:srgbClr val="FFFFFF"/>
                </a:solidFill>
              </a:rPr>
            </a:br>
            <a:r>
              <a:rPr lang="es-ES" b="1">
                <a:solidFill>
                  <a:srgbClr val="FFFFFF"/>
                </a:solidFill>
              </a:rPr>
              <a:t>Trabajo en Derechos Humanos y Género</a:t>
            </a:r>
          </a:p>
        </p:txBody>
      </p:sp>
      <p:sp>
        <p:nvSpPr>
          <p:cNvPr id="35" name="Arc 34">
            <a:extLst>
              <a:ext uri="{FF2B5EF4-FFF2-40B4-BE49-F238E27FC236}">
                <a16:creationId xmlns:a16="http://schemas.microsoft.com/office/drawing/2014/main" xmlns="" id="{5B7778FC-632E-4DCA-A7CB-0D7731CCF9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xmlns="" id="{FA23A907-97FB-4A8F-880A-DD77401C42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586F97C8-B2E3-4AC6-9A9E-4CADA5E2BD12}"/>
              </a:ext>
            </a:extLst>
          </p:cNvPr>
          <p:cNvSpPr>
            <a:spLocks noGrp="1"/>
          </p:cNvSpPr>
          <p:nvPr>
            <p:ph idx="1"/>
          </p:nvPr>
        </p:nvSpPr>
        <p:spPr>
          <a:xfrm>
            <a:off x="5257031" y="687047"/>
            <a:ext cx="6545327" cy="3935281"/>
          </a:xfrm>
        </p:spPr>
        <p:txBody>
          <a:bodyPr>
            <a:noAutofit/>
          </a:bodyPr>
          <a:lstStyle/>
          <a:p>
            <a:r>
              <a:rPr lang="es-ES" sz="2400" dirty="0"/>
              <a:t>Estructura de UNMISS no es conjunta: pero, hay acuerdos de trabajo. UNMISS </a:t>
            </a:r>
            <a:r>
              <a:rPr lang="es-ES" sz="2400" dirty="0" err="1"/>
              <a:t>Gender</a:t>
            </a:r>
            <a:r>
              <a:rPr lang="es-ES" sz="2400" dirty="0"/>
              <a:t> </a:t>
            </a:r>
            <a:r>
              <a:rPr lang="es-ES" sz="2400" dirty="0" err="1"/>
              <a:t>Task</a:t>
            </a:r>
            <a:r>
              <a:rPr lang="es-ES" sz="2400" dirty="0"/>
              <a:t> </a:t>
            </a:r>
            <a:r>
              <a:rPr lang="es-ES" sz="2400" dirty="0" err="1"/>
              <a:t>Force</a:t>
            </a:r>
            <a:r>
              <a:rPr lang="es-ES" sz="2400" dirty="0"/>
              <a:t>.</a:t>
            </a:r>
          </a:p>
          <a:p>
            <a:pPr marL="0" indent="0">
              <a:buNone/>
            </a:pPr>
            <a:endParaRPr lang="es-ES" sz="2400" dirty="0"/>
          </a:p>
          <a:p>
            <a:r>
              <a:rPr lang="es-ES" sz="2400" dirty="0"/>
              <a:t>DDHH frontera y medida del cumplimiento del mandato.</a:t>
            </a:r>
          </a:p>
          <a:p>
            <a:pPr marL="0" indent="0">
              <a:buNone/>
            </a:pPr>
            <a:endParaRPr lang="es-ES" sz="2400" dirty="0"/>
          </a:p>
          <a:p>
            <a:r>
              <a:rPr lang="es-ES" sz="2400" dirty="0"/>
              <a:t>Colaboración con el Alto Comisionado de los Derechos Humanos: Informes relevantes, ej. 2018: personas fueron cesadas de sus cargos. ¿Justicia? Problemas con impunidad.</a:t>
            </a:r>
          </a:p>
          <a:p>
            <a:pPr marL="0" indent="0">
              <a:buNone/>
            </a:pPr>
            <a:r>
              <a:rPr lang="es-ES" sz="2400" dirty="0"/>
              <a:t> </a:t>
            </a:r>
          </a:p>
          <a:p>
            <a:r>
              <a:rPr lang="es-ES" sz="2400" dirty="0"/>
              <a:t>Colaboración con el Representante Especial del Secretario General sobre la Violencia Sexual</a:t>
            </a:r>
          </a:p>
        </p:txBody>
      </p:sp>
    </p:spTree>
    <p:extLst>
      <p:ext uri="{BB962C8B-B14F-4D97-AF65-F5344CB8AC3E}">
        <p14:creationId xmlns:p14="http://schemas.microsoft.com/office/powerpoint/2010/main" xmlns="" val="1946772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D9D36D6-2AC5-46A1-A849-4C82D5264A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E9904006-07F3-4C2B-9A94-F6F4C69280A3}"/>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5200"/>
              <a:t>Protección de civiles (POC, protection of civilians sites)</a:t>
            </a:r>
          </a:p>
        </p:txBody>
      </p:sp>
      <p:pic>
        <p:nvPicPr>
          <p:cNvPr id="4" name="Content Placeholder 3">
            <a:extLst>
              <a:ext uri="{FF2B5EF4-FFF2-40B4-BE49-F238E27FC236}">
                <a16:creationId xmlns:a16="http://schemas.microsoft.com/office/drawing/2014/main" xmlns="" id="{D2836D91-1784-4571-BAAD-B3CED33EB263}"/>
              </a:ext>
            </a:extLst>
          </p:cNvPr>
          <p:cNvPicPr>
            <a:picLocks noGrp="1" noChangeAspect="1"/>
          </p:cNvPicPr>
          <p:nvPr>
            <p:ph idx="1"/>
          </p:nvPr>
        </p:nvPicPr>
        <p:blipFill rotWithShape="1">
          <a:blip r:embed="rId2" cstate="print"/>
          <a:srcRect b="2773"/>
          <a:stretch/>
        </p:blipFill>
        <p:spPr>
          <a:xfrm>
            <a:off x="20" y="10"/>
            <a:ext cx="4992985" cy="6857990"/>
          </a:xfrm>
          <a:prstGeom prst="rect">
            <a:avLst/>
          </a:prstGeom>
        </p:spPr>
      </p:pic>
    </p:spTree>
    <p:extLst>
      <p:ext uri="{BB962C8B-B14F-4D97-AF65-F5344CB8AC3E}">
        <p14:creationId xmlns:p14="http://schemas.microsoft.com/office/powerpoint/2010/main" xmlns="" val="42074703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1500D51-329F-4AA1-A677-9A2CE65DB33F}"/>
              </a:ext>
            </a:extLst>
          </p:cNvPr>
          <p:cNvSpPr>
            <a:spLocks noGrp="1"/>
          </p:cNvSpPr>
          <p:nvPr>
            <p:ph type="title"/>
          </p:nvPr>
        </p:nvSpPr>
        <p:spPr>
          <a:xfrm>
            <a:off x="686834" y="1153572"/>
            <a:ext cx="3200400" cy="4461163"/>
          </a:xfrm>
        </p:spPr>
        <p:txBody>
          <a:bodyPr>
            <a:normAutofit/>
          </a:bodyPr>
          <a:lstStyle/>
          <a:p>
            <a:r>
              <a:rPr lang="es-ES">
                <a:solidFill>
                  <a:srgbClr val="FFFFFF"/>
                </a:solidFill>
              </a:rPr>
              <a:t>Protección de civiles</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ECC6DE39-E935-4F2F-8D20-1E2BCD8825B4}"/>
              </a:ext>
            </a:extLst>
          </p:cNvPr>
          <p:cNvSpPr>
            <a:spLocks noGrp="1"/>
          </p:cNvSpPr>
          <p:nvPr>
            <p:ph idx="1"/>
          </p:nvPr>
        </p:nvSpPr>
        <p:spPr>
          <a:xfrm>
            <a:off x="4447308" y="591344"/>
            <a:ext cx="6906491" cy="5585619"/>
          </a:xfrm>
        </p:spPr>
        <p:txBody>
          <a:bodyPr anchor="ctr">
            <a:normAutofit/>
          </a:bodyPr>
          <a:lstStyle/>
          <a:p>
            <a:r>
              <a:rPr lang="es-ES" dirty="0"/>
              <a:t>Campos con desplazados por la violencia. Estrategia que permitió proteger la vida, derecho humano básico. UNMISS adoptó competencias fuera de su mandato al crear los campos:</a:t>
            </a:r>
          </a:p>
          <a:p>
            <a:pPr marL="0" indent="0">
              <a:buNone/>
            </a:pPr>
            <a:r>
              <a:rPr lang="es-ES" dirty="0"/>
              <a:t>-problemas de detención</a:t>
            </a:r>
          </a:p>
          <a:p>
            <a:pPr marL="0" indent="0">
              <a:buNone/>
            </a:pPr>
            <a:r>
              <a:rPr lang="es-ES" dirty="0"/>
              <a:t>-falta de policía para otros aspectos del mandato: 50% efectivos UNMISS destinados a estos campos</a:t>
            </a:r>
          </a:p>
          <a:p>
            <a:pPr marL="0" indent="0">
              <a:buNone/>
            </a:pPr>
            <a:r>
              <a:rPr lang="es-ES" dirty="0"/>
              <a:t>-Desde 2020, se han renombrado estos campos, como campos de desplazados internos: el gobierno tiene la responsabilidad de su protección (policía). Problemática. </a:t>
            </a:r>
          </a:p>
        </p:txBody>
      </p:sp>
    </p:spTree>
    <p:extLst>
      <p:ext uri="{BB962C8B-B14F-4D97-AF65-F5344CB8AC3E}">
        <p14:creationId xmlns:p14="http://schemas.microsoft.com/office/powerpoint/2010/main" xmlns="" val="2502260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DE1EC0D5-EA0A-4A06-995C-8F00E4D396A7}"/>
              </a:ext>
            </a:extLst>
          </p:cNvPr>
          <p:cNvSpPr>
            <a:spLocks noGrp="1"/>
          </p:cNvSpPr>
          <p:nvPr>
            <p:ph type="title"/>
          </p:nvPr>
        </p:nvSpPr>
        <p:spPr>
          <a:xfrm>
            <a:off x="838200" y="365125"/>
            <a:ext cx="10515600" cy="1325563"/>
          </a:xfrm>
        </p:spPr>
        <p:txBody>
          <a:bodyPr>
            <a:normAutofit/>
          </a:bodyPr>
          <a:lstStyle/>
          <a:p>
            <a:r>
              <a:rPr lang="es-ES" dirty="0"/>
              <a:t>Género</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8B33461D-1DEA-4D84-9FFF-5F10D347DB79}"/>
              </a:ext>
            </a:extLst>
          </p:cNvPr>
          <p:cNvSpPr>
            <a:spLocks noGrp="1"/>
          </p:cNvSpPr>
          <p:nvPr>
            <p:ph idx="1"/>
          </p:nvPr>
        </p:nvSpPr>
        <p:spPr>
          <a:xfrm>
            <a:off x="838200" y="1825625"/>
            <a:ext cx="10515600" cy="4351338"/>
          </a:xfrm>
        </p:spPr>
        <p:txBody>
          <a:bodyPr>
            <a:normAutofit/>
          </a:bodyPr>
          <a:lstStyle/>
          <a:p>
            <a:pPr marL="0" indent="0">
              <a:buNone/>
            </a:pPr>
            <a:r>
              <a:rPr lang="es-ES" dirty="0"/>
              <a:t>Protección de civiles, Parámetro I</a:t>
            </a:r>
            <a:endParaRPr lang="es-ES"/>
          </a:p>
          <a:p>
            <a:pPr marL="0" indent="0">
              <a:buNone/>
            </a:pPr>
            <a:endParaRPr lang="es-ES" b="1" i="1"/>
          </a:p>
          <a:p>
            <a:pPr marL="0" indent="0">
              <a:buNone/>
            </a:pPr>
            <a:r>
              <a:rPr lang="es-ES" b="1" i="1" dirty="0"/>
              <a:t>Violencia sexual derivada del conflicto.</a:t>
            </a:r>
            <a:endParaRPr lang="es-ES" b="1" i="1"/>
          </a:p>
          <a:p>
            <a:pPr>
              <a:buFont typeface="Calibri" panose="020F0502020204030204" pitchFamily="34" charset="0"/>
              <a:buChar char="→"/>
            </a:pPr>
            <a:r>
              <a:rPr lang="es-ES" dirty="0"/>
              <a:t>Incluida en la estrategia de protección de civiles. Dificultad.</a:t>
            </a:r>
            <a:endParaRPr lang="es-ES"/>
          </a:p>
          <a:p>
            <a:pPr marL="0" indent="0">
              <a:buNone/>
            </a:pPr>
            <a:r>
              <a:rPr lang="es-ES" dirty="0"/>
              <a:t> </a:t>
            </a:r>
            <a:endParaRPr lang="es-ES"/>
          </a:p>
          <a:p>
            <a:pPr marL="0" indent="0">
              <a:buNone/>
            </a:pPr>
            <a:r>
              <a:rPr lang="es-ES">
                <a:effectLst/>
                <a:latin typeface="Times New Roman" panose="02020603050405020304" pitchFamily="18" charset="0"/>
                <a:ea typeface="Calibri" panose="020F0502020204030204" pitchFamily="34" charset="0"/>
                <a:cs typeface="Arial" panose="020B0604020202020204" pitchFamily="34" charset="0"/>
              </a:rPr>
              <a:t>Se centrarán en las </a:t>
            </a:r>
            <a:r>
              <a:rPr lang="es-ES" i="1">
                <a:effectLst/>
                <a:latin typeface="Times New Roman" panose="02020603050405020304" pitchFamily="18" charset="0"/>
                <a:ea typeface="Calibri" panose="020F0502020204030204" pitchFamily="34" charset="0"/>
                <a:cs typeface="Arial" panose="020B0604020202020204" pitchFamily="34" charset="0"/>
              </a:rPr>
              <a:t>respuestas a la violencia sexual y por razón de género derivadas del conflicto y la protección de los Derechos Humanos de las mujeres y las niñas: </a:t>
            </a:r>
          </a:p>
          <a:p>
            <a:pPr marL="0" indent="0">
              <a:buNone/>
            </a:pPr>
            <a:r>
              <a:rPr lang="es-ES" dirty="0">
                <a:latin typeface="Times New Roman" panose="02020603050405020304" pitchFamily="18" charset="0"/>
                <a:ea typeface="Calibri" panose="020F0502020204030204" pitchFamily="34" charset="0"/>
                <a:cs typeface="Arial" panose="020B0604020202020204" pitchFamily="34" charset="0"/>
              </a:rPr>
              <a:t>E</a:t>
            </a:r>
            <a:r>
              <a:rPr lang="es-ES">
                <a:effectLst/>
                <a:latin typeface="Times New Roman" panose="02020603050405020304" pitchFamily="18" charset="0"/>
                <a:ea typeface="Calibri" panose="020F0502020204030204" pitchFamily="34" charset="0"/>
                <a:cs typeface="Arial" panose="020B0604020202020204" pitchFamily="34" charset="0"/>
              </a:rPr>
              <a:t>nfoque conjunto</a:t>
            </a:r>
            <a:endParaRPr lang="es-ES"/>
          </a:p>
        </p:txBody>
      </p:sp>
    </p:spTree>
    <p:extLst>
      <p:ext uri="{BB962C8B-B14F-4D97-AF65-F5344CB8AC3E}">
        <p14:creationId xmlns:p14="http://schemas.microsoft.com/office/powerpoint/2010/main" xmlns="" val="6970951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77C59BEC-C4CC-4741-B975-08C543178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Arc 19">
            <a:extLst>
              <a:ext uri="{FF2B5EF4-FFF2-40B4-BE49-F238E27FC236}">
                <a16:creationId xmlns:a16="http://schemas.microsoft.com/office/drawing/2014/main" xmlns="" id="{72DEF309-605D-4117-9340-6D589B6C3A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E1EC0D5-EA0A-4A06-995C-8F00E4D396A7}"/>
              </a:ext>
            </a:extLst>
          </p:cNvPr>
          <p:cNvSpPr>
            <a:spLocks noGrp="1"/>
          </p:cNvSpPr>
          <p:nvPr>
            <p:ph type="title"/>
          </p:nvPr>
        </p:nvSpPr>
        <p:spPr>
          <a:xfrm>
            <a:off x="838200" y="365125"/>
            <a:ext cx="10515599" cy="1325563"/>
          </a:xfrm>
        </p:spPr>
        <p:txBody>
          <a:bodyPr>
            <a:normAutofit/>
          </a:bodyPr>
          <a:lstStyle/>
          <a:p>
            <a:r>
              <a:rPr lang="es-ES"/>
              <a:t>Género</a:t>
            </a:r>
          </a:p>
        </p:txBody>
      </p:sp>
      <p:sp>
        <p:nvSpPr>
          <p:cNvPr id="3" name="Content Placeholder 2">
            <a:extLst>
              <a:ext uri="{FF2B5EF4-FFF2-40B4-BE49-F238E27FC236}">
                <a16:creationId xmlns:a16="http://schemas.microsoft.com/office/drawing/2014/main" xmlns="" id="{8B33461D-1DEA-4D84-9FFF-5F10D347DB79}"/>
              </a:ext>
            </a:extLst>
          </p:cNvPr>
          <p:cNvSpPr>
            <a:spLocks noGrp="1"/>
          </p:cNvSpPr>
          <p:nvPr>
            <p:ph idx="1"/>
          </p:nvPr>
        </p:nvSpPr>
        <p:spPr>
          <a:xfrm>
            <a:off x="838200" y="1825625"/>
            <a:ext cx="5393361" cy="4351338"/>
          </a:xfrm>
        </p:spPr>
        <p:txBody>
          <a:bodyPr>
            <a:normAutofit/>
          </a:bodyPr>
          <a:lstStyle/>
          <a:p>
            <a:pPr>
              <a:buFont typeface="Wingdings" panose="05000000000000000000" pitchFamily="2" charset="2"/>
              <a:buChar char="§"/>
            </a:pPr>
            <a:r>
              <a:rPr lang="es-ES" sz="2400" dirty="0"/>
              <a:t>Agenda de Mujer, Paz y Seguridad</a:t>
            </a:r>
          </a:p>
          <a:p>
            <a:pPr marL="0" indent="0">
              <a:buNone/>
            </a:pPr>
            <a:endParaRPr lang="es-ES" sz="2400" dirty="0"/>
          </a:p>
          <a:p>
            <a:pPr marL="0" indent="0">
              <a:buNone/>
            </a:pPr>
            <a:r>
              <a:rPr lang="es-ES" sz="2400" b="1" i="1" dirty="0"/>
              <a:t>Proceso de paz</a:t>
            </a:r>
          </a:p>
          <a:p>
            <a:pPr>
              <a:buFont typeface="Calibri" panose="020F0502020204030204" pitchFamily="34" charset="0"/>
              <a:buChar char="→"/>
            </a:pPr>
            <a:r>
              <a:rPr lang="es-ES" sz="2400" dirty="0"/>
              <a:t>Participación en proceso de paz: 15% en 2015 (3 );25% posterior acuerdo. </a:t>
            </a:r>
          </a:p>
          <a:p>
            <a:pPr>
              <a:buFont typeface="Calibri" panose="020F0502020204030204" pitchFamily="34" charset="0"/>
              <a:buChar char="→"/>
            </a:pPr>
            <a:r>
              <a:rPr lang="es-ES" sz="2400" dirty="0"/>
              <a:t>Cuotas para gobierno transición, 35%. No se han alcanzado</a:t>
            </a:r>
          </a:p>
          <a:p>
            <a:pPr>
              <a:buFont typeface="Calibri" panose="020F0502020204030204" pitchFamily="34" charset="0"/>
              <a:buChar char="→"/>
            </a:pPr>
            <a:r>
              <a:rPr lang="es-ES" sz="2400" dirty="0"/>
              <a:t>Cooperación con ONU Mujeres, otras </a:t>
            </a:r>
            <a:r>
              <a:rPr lang="es-ES" sz="2400" dirty="0" err="1"/>
              <a:t>ongs</a:t>
            </a:r>
            <a:r>
              <a:rPr lang="es-ES" sz="2400" dirty="0"/>
              <a:t>, instituciones y gobierno. </a:t>
            </a:r>
          </a:p>
          <a:p>
            <a:pPr>
              <a:buFont typeface="Calibri" panose="020F0502020204030204" pitchFamily="34" charset="0"/>
              <a:buChar char="→"/>
            </a:pPr>
            <a:r>
              <a:rPr lang="es-ES" sz="2400" dirty="0"/>
              <a:t>Capacitación en materia de género</a:t>
            </a:r>
          </a:p>
        </p:txBody>
      </p:sp>
      <p:sp>
        <p:nvSpPr>
          <p:cNvPr id="22" name="Oval 21">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6A719E04-6861-4908-BA2F-C65C64876D9D}"/>
              </a:ext>
            </a:extLst>
          </p:cNvPr>
          <p:cNvPicPr>
            <a:picLocks noChangeAspect="1"/>
          </p:cNvPicPr>
          <p:nvPr/>
        </p:nvPicPr>
        <p:blipFill>
          <a:blip r:embed="rId2" cstate="print"/>
          <a:stretch>
            <a:fillRect/>
          </a:stretch>
        </p:blipFill>
        <p:spPr>
          <a:xfrm>
            <a:off x="7109962" y="2989296"/>
            <a:ext cx="4221597" cy="3162122"/>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Tree>
    <p:extLst>
      <p:ext uri="{BB962C8B-B14F-4D97-AF65-F5344CB8AC3E}">
        <p14:creationId xmlns:p14="http://schemas.microsoft.com/office/powerpoint/2010/main" xmlns="" val="41677066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DBC8166-481C-4473-95F5-9A5B9073B7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A5A5CE6E-90AF-4D43-A014-1F9EC83EB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xmlns="" id="{DE1EC0D5-EA0A-4A06-995C-8F00E4D396A7}"/>
              </a:ext>
            </a:extLst>
          </p:cNvPr>
          <p:cNvSpPr>
            <a:spLocks noGrp="1"/>
          </p:cNvSpPr>
          <p:nvPr>
            <p:ph type="title"/>
          </p:nvPr>
        </p:nvSpPr>
        <p:spPr>
          <a:xfrm>
            <a:off x="838200" y="643467"/>
            <a:ext cx="2951205" cy="5571066"/>
          </a:xfrm>
        </p:spPr>
        <p:txBody>
          <a:bodyPr>
            <a:normAutofit/>
          </a:bodyPr>
          <a:lstStyle/>
          <a:p>
            <a:r>
              <a:rPr lang="es-ES">
                <a:solidFill>
                  <a:srgbClr val="FFFFFF"/>
                </a:solidFill>
              </a:rPr>
              <a:t>Género, algunos retos</a:t>
            </a:r>
          </a:p>
        </p:txBody>
      </p:sp>
      <p:graphicFrame>
        <p:nvGraphicFramePr>
          <p:cNvPr id="12" name="Content Placeholder 2">
            <a:extLst>
              <a:ext uri="{FF2B5EF4-FFF2-40B4-BE49-F238E27FC236}">
                <a16:creationId xmlns:a16="http://schemas.microsoft.com/office/drawing/2014/main" xmlns="" id="{00BAB1D7-5820-D6CF-9C12-78AD837752F2}"/>
              </a:ext>
            </a:extLst>
          </p:cNvPr>
          <p:cNvGraphicFramePr>
            <a:graphicFrameLocks noGrp="1"/>
          </p:cNvGraphicFramePr>
          <p:nvPr>
            <p:ph idx="1"/>
            <p:extLst>
              <p:ext uri="{D42A27DB-BD31-4B8C-83A1-F6EECF244321}">
                <p14:modId xmlns:p14="http://schemas.microsoft.com/office/powerpoint/2010/main" xmlns="" val="682394554"/>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61358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xmlns="" id="{9AFC454B-A080-4D23-B177-6D5356C6E6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D0522C2C-7B5C-48A7-A969-03941E5D2E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Freeform 13">
            <a:extLst>
              <a:ext uri="{FF2B5EF4-FFF2-40B4-BE49-F238E27FC236}">
                <a16:creationId xmlns:a16="http://schemas.microsoft.com/office/drawing/2014/main" xmlns="" id="{9C682A1A-5B2D-4111-BBD6-620165633E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6EE29F2-D77F-4BD0-A20B-334D316A1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Arc 35">
            <a:extLst>
              <a:ext uri="{FF2B5EF4-FFF2-40B4-BE49-F238E27FC236}">
                <a16:creationId xmlns:a16="http://schemas.microsoft.com/office/drawing/2014/main" xmlns="" id="{22D09ED2-868F-42C6-866E-F92E0CEF31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D36572B-1E66-85D4-5AA2-C79914518C79}"/>
              </a:ext>
            </a:extLst>
          </p:cNvPr>
          <p:cNvSpPr>
            <a:spLocks noGrp="1"/>
          </p:cNvSpPr>
          <p:nvPr>
            <p:ph type="title"/>
          </p:nvPr>
        </p:nvSpPr>
        <p:spPr>
          <a:xfrm>
            <a:off x="4123821" y="3419573"/>
            <a:ext cx="7644627" cy="2751086"/>
          </a:xfrm>
        </p:spPr>
        <p:txBody>
          <a:bodyPr vert="horz" lIns="91440" tIns="45720" rIns="91440" bIns="45720" rtlCol="0" anchor="b">
            <a:noAutofit/>
          </a:bodyPr>
          <a:lstStyle/>
          <a:p>
            <a:pPr algn="r"/>
            <a:r>
              <a:rPr lang="en-US" kern="1200" dirty="0">
                <a:solidFill>
                  <a:schemeClr val="tx1"/>
                </a:solidFill>
                <a:latin typeface="+mj-lt"/>
                <a:ea typeface="+mj-ea"/>
                <a:cs typeface="+mj-cs"/>
              </a:rPr>
              <a:t>¿Se </a:t>
            </a:r>
            <a:r>
              <a:rPr lang="en-US" kern="1200" dirty="0" err="1">
                <a:solidFill>
                  <a:schemeClr val="tx1"/>
                </a:solidFill>
                <a:latin typeface="+mj-lt"/>
                <a:ea typeface="+mj-ea"/>
                <a:cs typeface="+mj-cs"/>
              </a:rPr>
              <a:t>han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incluido</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siempre</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los</a:t>
            </a:r>
            <a:r>
              <a:rPr lang="en-US" kern="1200" dirty="0">
                <a:solidFill>
                  <a:schemeClr val="tx1"/>
                </a:solidFill>
                <a:latin typeface="+mj-lt"/>
                <a:ea typeface="+mj-ea"/>
                <a:cs typeface="+mj-cs"/>
              </a:rPr>
              <a:t> derechos </a:t>
            </a:r>
            <a:r>
              <a:rPr lang="en-US" kern="1200" dirty="0" err="1">
                <a:solidFill>
                  <a:schemeClr val="tx1"/>
                </a:solidFill>
                <a:latin typeface="+mj-lt"/>
                <a:ea typeface="+mj-ea"/>
                <a:cs typeface="+mj-cs"/>
              </a:rPr>
              <a:t>humanos</a:t>
            </a:r>
            <a:r>
              <a:rPr lang="en-US" kern="1200" dirty="0">
                <a:solidFill>
                  <a:schemeClr val="tx1"/>
                </a:solidFill>
                <a:latin typeface="+mj-lt"/>
                <a:ea typeface="+mj-ea"/>
                <a:cs typeface="+mj-cs"/>
              </a:rPr>
              <a:t> y </a:t>
            </a:r>
            <a:r>
              <a:rPr lang="en-US" kern="1200" dirty="0" err="1">
                <a:solidFill>
                  <a:schemeClr val="tx1"/>
                </a:solidFill>
                <a:latin typeface="+mj-lt"/>
                <a:ea typeface="+mj-ea"/>
                <a:cs typeface="+mj-cs"/>
              </a:rPr>
              <a:t>los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asuntos</a:t>
            </a:r>
            <a:r>
              <a:rPr lang="en-US" kern="1200" dirty="0">
                <a:solidFill>
                  <a:schemeClr val="tx1"/>
                </a:solidFill>
                <a:latin typeface="+mj-lt"/>
                <a:ea typeface="+mj-ea"/>
                <a:cs typeface="+mj-cs"/>
              </a:rPr>
              <a:t> de </a:t>
            </a:r>
            <a:r>
              <a:rPr lang="en-US" kern="1200" dirty="0" err="1">
                <a:solidFill>
                  <a:schemeClr val="tx1"/>
                </a:solidFill>
                <a:latin typeface="+mj-lt"/>
                <a:ea typeface="+mj-ea"/>
                <a:cs typeface="+mj-cs"/>
              </a:rPr>
              <a:t>género</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en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los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mandatos</a:t>
            </a:r>
            <a:r>
              <a:rPr lang="en-US" kern="1200" dirty="0">
                <a:solidFill>
                  <a:schemeClr val="tx1"/>
                </a:solidFill>
                <a:latin typeface="+mj-lt"/>
                <a:ea typeface="+mj-ea"/>
                <a:cs typeface="+mj-cs"/>
              </a:rPr>
              <a:t> de las </a:t>
            </a:r>
            <a:r>
              <a:rPr lang="en-US" kern="1200" dirty="0" err="1">
                <a:solidFill>
                  <a:schemeClr val="tx1"/>
                </a:solidFill>
                <a:latin typeface="+mj-lt"/>
                <a:ea typeface="+mj-ea"/>
                <a:cs typeface="+mj-cs"/>
              </a:rPr>
              <a:t>operaciones</a:t>
            </a:r>
            <a:r>
              <a:rPr lang="en-US" kern="1200" dirty="0">
                <a:solidFill>
                  <a:schemeClr val="tx1"/>
                </a:solidFill>
                <a:latin typeface="+mj-lt"/>
                <a:ea typeface="+mj-ea"/>
                <a:cs typeface="+mj-cs"/>
              </a:rPr>
              <a:t> de </a:t>
            </a:r>
            <a:r>
              <a:rPr lang="en-US" kern="1200" dirty="0" err="1">
                <a:solidFill>
                  <a:schemeClr val="tx1"/>
                </a:solidFill>
                <a:latin typeface="+mj-lt"/>
                <a:ea typeface="+mj-ea"/>
                <a:cs typeface="+mj-cs"/>
              </a:rPr>
              <a:t>mantenimiento</a:t>
            </a:r>
            <a:r>
              <a:rPr lang="en-US" kern="1200" dirty="0">
                <a:solidFill>
                  <a:schemeClr val="tx1"/>
                </a:solidFill>
                <a:latin typeface="+mj-lt"/>
                <a:ea typeface="+mj-ea"/>
                <a:cs typeface="+mj-cs"/>
              </a:rPr>
              <a:t> de la </a:t>
            </a:r>
            <a:r>
              <a:rPr lang="en-US" kern="1200" dirty="0" err="1">
                <a:solidFill>
                  <a:schemeClr val="tx1"/>
                </a:solidFill>
                <a:latin typeface="+mj-lt"/>
                <a:ea typeface="+mj-ea"/>
                <a:cs typeface="+mj-cs"/>
              </a:rPr>
              <a:t>paz</a:t>
            </a:r>
            <a:r>
              <a:rPr lang="en-US" kern="1200" dirty="0">
                <a:solidFill>
                  <a:schemeClr val="tx1"/>
                </a:solidFill>
                <a:latin typeface="+mj-lt"/>
                <a:ea typeface="+mj-ea"/>
                <a:cs typeface="+mj-cs"/>
              </a:rPr>
              <a:t>? </a:t>
            </a:r>
            <a:br>
              <a:rPr lang="en-US" kern="1200" dirty="0">
                <a:solidFill>
                  <a:schemeClr val="tx1"/>
                </a:solidFill>
                <a:latin typeface="+mj-lt"/>
                <a:ea typeface="+mj-ea"/>
                <a:cs typeface="+mj-cs"/>
              </a:rPr>
            </a:br>
            <a:r>
              <a:rPr lang="en-US" kern="1200" dirty="0">
                <a:solidFill>
                  <a:schemeClr val="tx1"/>
                </a:solidFill>
                <a:latin typeface="+mj-lt"/>
                <a:ea typeface="+mj-ea"/>
                <a:cs typeface="+mj-cs"/>
              </a:rPr>
              <a:t/>
            </a:r>
            <a:br>
              <a:rPr lang="en-US" kern="1200" dirty="0">
                <a:solidFill>
                  <a:schemeClr val="tx1"/>
                </a:solidFill>
                <a:latin typeface="+mj-lt"/>
                <a:ea typeface="+mj-ea"/>
                <a:cs typeface="+mj-cs"/>
              </a:rPr>
            </a:br>
            <a:endParaRPr lang="en-US" kern="1200" dirty="0">
              <a:solidFill>
                <a:schemeClr val="tx1"/>
              </a:solidFill>
              <a:latin typeface="+mj-lt"/>
              <a:ea typeface="+mj-ea"/>
              <a:cs typeface="+mj-cs"/>
            </a:endParaRPr>
          </a:p>
        </p:txBody>
      </p:sp>
    </p:spTree>
    <p:extLst>
      <p:ext uri="{BB962C8B-B14F-4D97-AF65-F5344CB8AC3E}">
        <p14:creationId xmlns:p14="http://schemas.microsoft.com/office/powerpoint/2010/main" xmlns="" val="40757516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DBC8166-481C-4473-95F5-9A5B9073B7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A5A5CE6E-90AF-4D43-A014-1F9EC83EB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xmlns="" id="{DE1EC0D5-EA0A-4A06-995C-8F00E4D396A7}"/>
              </a:ext>
            </a:extLst>
          </p:cNvPr>
          <p:cNvSpPr>
            <a:spLocks noGrp="1"/>
          </p:cNvSpPr>
          <p:nvPr>
            <p:ph type="title"/>
          </p:nvPr>
        </p:nvSpPr>
        <p:spPr>
          <a:xfrm>
            <a:off x="838200" y="643467"/>
            <a:ext cx="2951205" cy="5571066"/>
          </a:xfrm>
        </p:spPr>
        <p:txBody>
          <a:bodyPr>
            <a:normAutofit/>
          </a:bodyPr>
          <a:lstStyle/>
          <a:p>
            <a:r>
              <a:rPr lang="es-ES" b="1">
                <a:solidFill>
                  <a:srgbClr val="FFFFFF"/>
                </a:solidFill>
              </a:rPr>
              <a:t>Buenas prácticas</a:t>
            </a:r>
          </a:p>
        </p:txBody>
      </p:sp>
      <p:graphicFrame>
        <p:nvGraphicFramePr>
          <p:cNvPr id="5" name="Content Placeholder 2">
            <a:extLst>
              <a:ext uri="{FF2B5EF4-FFF2-40B4-BE49-F238E27FC236}">
                <a16:creationId xmlns:a16="http://schemas.microsoft.com/office/drawing/2014/main" xmlns="" id="{05DA24BC-0A4C-7798-D53A-41B415C6BDDB}"/>
              </a:ext>
            </a:extLst>
          </p:cNvPr>
          <p:cNvGraphicFramePr>
            <a:graphicFrameLocks noGrp="1"/>
          </p:cNvGraphicFramePr>
          <p:nvPr>
            <p:ph idx="1"/>
            <p:extLst>
              <p:ext uri="{D42A27DB-BD31-4B8C-83A1-F6EECF244321}">
                <p14:modId xmlns:p14="http://schemas.microsoft.com/office/powerpoint/2010/main" xmlns="" val="984643628"/>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0030697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xmlns="" id="{BCC81228-CEA3-402B-B8E5-688F5BFA78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Arc 32">
            <a:extLst>
              <a:ext uri="{FF2B5EF4-FFF2-40B4-BE49-F238E27FC236}">
                <a16:creationId xmlns:a16="http://schemas.microsoft.com/office/drawing/2014/main" xmlns="" id="{BC0916B8-FF7A-4ECB-9FD7-C7668658D9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DE1EC0D5-EA0A-4A06-995C-8F00E4D396A7}"/>
              </a:ext>
            </a:extLst>
          </p:cNvPr>
          <p:cNvSpPr>
            <a:spLocks noGrp="1"/>
          </p:cNvSpPr>
          <p:nvPr>
            <p:ph type="title"/>
          </p:nvPr>
        </p:nvSpPr>
        <p:spPr>
          <a:xfrm>
            <a:off x="874815" y="2322864"/>
            <a:ext cx="5491090" cy="2387600"/>
          </a:xfrm>
          <a:prstGeom prst="ellipse">
            <a:avLst/>
          </a:prstGeom>
        </p:spPr>
        <p:txBody>
          <a:bodyPr vert="horz" lIns="91440" tIns="45720" rIns="91440" bIns="45720" rtlCol="0" anchor="b">
            <a:noAutofit/>
          </a:bodyPr>
          <a:lstStyle/>
          <a:p>
            <a:r>
              <a:rPr lang="en-US" sz="3200" b="1" kern="1200" dirty="0">
                <a:solidFill>
                  <a:schemeClr val="tx1"/>
                </a:solidFill>
                <a:latin typeface="+mj-lt"/>
                <a:ea typeface="+mj-ea"/>
                <a:cs typeface="+mj-cs"/>
              </a:rPr>
              <a:t>¿Se </a:t>
            </a:r>
            <a:r>
              <a:rPr lang="en-US" sz="3200" b="1" kern="1200" dirty="0" err="1">
                <a:solidFill>
                  <a:schemeClr val="tx1"/>
                </a:solidFill>
                <a:latin typeface="+mj-lt"/>
                <a:ea typeface="+mj-ea"/>
                <a:cs typeface="+mj-cs"/>
              </a:rPr>
              <a:t>incluyen</a:t>
            </a:r>
            <a:r>
              <a:rPr lang="en-US" sz="3200" b="1" kern="1200" dirty="0">
                <a:solidFill>
                  <a:schemeClr val="tx1"/>
                </a:solidFill>
                <a:latin typeface="+mj-lt"/>
                <a:ea typeface="+mj-ea"/>
                <a:cs typeface="+mj-cs"/>
              </a:rPr>
              <a:t> </a:t>
            </a:r>
            <a:r>
              <a:rPr lang="en-US" sz="3200" b="1" kern="1200" dirty="0" err="1">
                <a:solidFill>
                  <a:schemeClr val="tx1"/>
                </a:solidFill>
                <a:latin typeface="+mj-lt"/>
                <a:ea typeface="+mj-ea"/>
                <a:cs typeface="+mj-cs"/>
              </a:rPr>
              <a:t>los</a:t>
            </a:r>
            <a:r>
              <a:rPr lang="en-US" sz="3200" b="1" kern="1200" dirty="0">
                <a:solidFill>
                  <a:schemeClr val="tx1"/>
                </a:solidFill>
                <a:latin typeface="+mj-lt"/>
                <a:ea typeface="+mj-ea"/>
                <a:cs typeface="+mj-cs"/>
              </a:rPr>
              <a:t> DDHH y </a:t>
            </a:r>
            <a:r>
              <a:rPr lang="en-US" sz="3200" b="1" kern="1200" dirty="0" err="1">
                <a:solidFill>
                  <a:schemeClr val="tx1"/>
                </a:solidFill>
                <a:latin typeface="+mj-lt"/>
                <a:ea typeface="+mj-ea"/>
                <a:cs typeface="+mj-cs"/>
              </a:rPr>
              <a:t>el</a:t>
            </a:r>
            <a:r>
              <a:rPr lang="en-US" sz="3200" b="1" kern="1200" dirty="0">
                <a:solidFill>
                  <a:schemeClr val="tx1"/>
                </a:solidFill>
                <a:latin typeface="+mj-lt"/>
                <a:ea typeface="+mj-ea"/>
                <a:cs typeface="+mj-cs"/>
              </a:rPr>
              <a:t> </a:t>
            </a:r>
            <a:r>
              <a:rPr lang="en-US" sz="3200" b="1" kern="1200" dirty="0" err="1">
                <a:solidFill>
                  <a:schemeClr val="tx1"/>
                </a:solidFill>
                <a:latin typeface="+mj-lt"/>
                <a:ea typeface="+mj-ea"/>
                <a:cs typeface="+mj-cs"/>
              </a:rPr>
              <a:t>género</a:t>
            </a:r>
            <a:r>
              <a:rPr lang="en-US" sz="3200" b="1" kern="1200" dirty="0">
                <a:solidFill>
                  <a:schemeClr val="tx1"/>
                </a:solidFill>
                <a:latin typeface="+mj-lt"/>
                <a:ea typeface="+mj-ea"/>
                <a:cs typeface="+mj-cs"/>
              </a:rPr>
              <a:t> </a:t>
            </a:r>
            <a:r>
              <a:rPr lang="en-US" sz="3200" b="1" kern="1200" dirty="0" err="1">
                <a:solidFill>
                  <a:schemeClr val="tx1"/>
                </a:solidFill>
                <a:latin typeface="+mj-lt"/>
                <a:ea typeface="+mj-ea"/>
                <a:cs typeface="+mj-cs"/>
              </a:rPr>
              <a:t>en</a:t>
            </a:r>
            <a:r>
              <a:rPr lang="en-US" sz="3200" b="1" kern="1200" dirty="0">
                <a:solidFill>
                  <a:schemeClr val="tx1"/>
                </a:solidFill>
                <a:latin typeface="+mj-lt"/>
                <a:ea typeface="+mj-ea"/>
                <a:cs typeface="+mj-cs"/>
              </a:rPr>
              <a:t> la gestion de crisis?</a:t>
            </a:r>
            <a:br>
              <a:rPr lang="en-US" sz="3200" b="1" kern="1200" dirty="0">
                <a:solidFill>
                  <a:schemeClr val="tx1"/>
                </a:solidFill>
                <a:latin typeface="+mj-lt"/>
                <a:ea typeface="+mj-ea"/>
                <a:cs typeface="+mj-cs"/>
              </a:rPr>
            </a:br>
            <a:r>
              <a:rPr lang="en-US" sz="3200" b="1" kern="1200" dirty="0">
                <a:solidFill>
                  <a:schemeClr val="tx1"/>
                </a:solidFill>
                <a:latin typeface="+mj-lt"/>
                <a:ea typeface="+mj-ea"/>
                <a:cs typeface="+mj-cs"/>
              </a:rPr>
              <a:t/>
            </a:r>
            <a:br>
              <a:rPr lang="en-US" sz="3200" b="1" kern="1200" dirty="0">
                <a:solidFill>
                  <a:schemeClr val="tx1"/>
                </a:solidFill>
                <a:latin typeface="+mj-lt"/>
                <a:ea typeface="+mj-ea"/>
                <a:cs typeface="+mj-cs"/>
              </a:rPr>
            </a:br>
            <a:r>
              <a:rPr lang="en-US" sz="3200" b="1" kern="1200" dirty="0" err="1">
                <a:solidFill>
                  <a:schemeClr val="tx1"/>
                </a:solidFill>
                <a:latin typeface="+mj-lt"/>
                <a:ea typeface="+mj-ea"/>
                <a:cs typeface="+mj-cs"/>
              </a:rPr>
              <a:t>Algunas</a:t>
            </a:r>
            <a:r>
              <a:rPr lang="en-US" sz="3200" b="1" kern="1200" dirty="0">
                <a:solidFill>
                  <a:schemeClr val="tx1"/>
                </a:solidFill>
                <a:latin typeface="+mj-lt"/>
                <a:ea typeface="+mj-ea"/>
                <a:cs typeface="+mj-cs"/>
              </a:rPr>
              <a:t> </a:t>
            </a:r>
            <a:r>
              <a:rPr lang="en-US" sz="3200" b="1" kern="1200" dirty="0" err="1">
                <a:solidFill>
                  <a:schemeClr val="tx1"/>
                </a:solidFill>
                <a:latin typeface="+mj-lt"/>
                <a:ea typeface="+mj-ea"/>
                <a:cs typeface="+mj-cs"/>
              </a:rPr>
              <a:t>conclusiones</a:t>
            </a:r>
            <a:r>
              <a:rPr lang="en-US" sz="3200" b="1" kern="1200" dirty="0">
                <a:solidFill>
                  <a:schemeClr val="tx1"/>
                </a:solidFill>
                <a:latin typeface="+mj-lt"/>
                <a:ea typeface="+mj-ea"/>
                <a:cs typeface="+mj-cs"/>
              </a:rPr>
              <a:t>…</a:t>
            </a:r>
          </a:p>
        </p:txBody>
      </p:sp>
      <p:pic>
        <p:nvPicPr>
          <p:cNvPr id="9" name="Content Placeholder 8">
            <a:extLst>
              <a:ext uri="{FF2B5EF4-FFF2-40B4-BE49-F238E27FC236}">
                <a16:creationId xmlns:a16="http://schemas.microsoft.com/office/drawing/2014/main" xmlns="" id="{8A50B590-34BF-4801-989D-936FC9929B77}"/>
              </a:ext>
            </a:extLst>
          </p:cNvPr>
          <p:cNvPicPr>
            <a:picLocks noGrp="1" noChangeAspect="1"/>
          </p:cNvPicPr>
          <p:nvPr>
            <p:ph idx="1"/>
          </p:nvPr>
        </p:nvPicPr>
        <p:blipFill>
          <a:blip r:embed="rId2" cstate="print"/>
          <a:stretch>
            <a:fillRect/>
          </a:stretch>
        </p:blipFill>
        <p:spPr>
          <a:xfrm>
            <a:off x="6417733" y="654567"/>
            <a:ext cx="5169282" cy="4430813"/>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35" name="Rectangle 34">
            <a:extLst>
              <a:ext uri="{FF2B5EF4-FFF2-40B4-BE49-F238E27FC236}">
                <a16:creationId xmlns:a16="http://schemas.microsoft.com/office/drawing/2014/main" xmlns="" id="{9DC011D4-C95F-4B2E-9A3C-A46DCDE956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9143290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027B146-7B77-41FD-9FFE-104BBAE2105D}"/>
              </a:ext>
            </a:extLst>
          </p:cNvPr>
          <p:cNvSpPr>
            <a:spLocks noGrp="1"/>
          </p:cNvSpPr>
          <p:nvPr>
            <p:ph type="title"/>
          </p:nvPr>
        </p:nvSpPr>
        <p:spPr>
          <a:xfrm>
            <a:off x="686834" y="1153572"/>
            <a:ext cx="3200400" cy="4461163"/>
          </a:xfrm>
        </p:spPr>
        <p:txBody>
          <a:bodyPr>
            <a:normAutofit/>
          </a:bodyPr>
          <a:lstStyle/>
          <a:p>
            <a:r>
              <a:rPr lang="es-ES">
                <a:solidFill>
                  <a:srgbClr val="FFFFFF"/>
                </a:solidFill>
              </a:rPr>
              <a:t>Algunas conclusiones</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16346D7B-F4A5-43FD-9D11-864F83106B98}"/>
              </a:ext>
            </a:extLst>
          </p:cNvPr>
          <p:cNvSpPr>
            <a:spLocks noGrp="1"/>
          </p:cNvSpPr>
          <p:nvPr>
            <p:ph idx="1"/>
          </p:nvPr>
        </p:nvSpPr>
        <p:spPr>
          <a:xfrm>
            <a:off x="4447308" y="591344"/>
            <a:ext cx="6906491" cy="5585619"/>
          </a:xfrm>
        </p:spPr>
        <p:txBody>
          <a:bodyPr anchor="ctr">
            <a:normAutofit/>
          </a:bodyPr>
          <a:lstStyle/>
          <a:p>
            <a:r>
              <a:rPr lang="es-ES" sz="2600" b="1"/>
              <a:t>Evolución</a:t>
            </a:r>
            <a:r>
              <a:rPr lang="es-ES" sz="2600"/>
              <a:t> de los mandatos de las operaciones de mantenimiento de la paz; inclusión de los derechos humanos y de las cuestiones de género de la Agenda de Mujer, Paz y Seguridad.</a:t>
            </a:r>
          </a:p>
          <a:p>
            <a:pPr marL="0" indent="0">
              <a:buNone/>
            </a:pPr>
            <a:endParaRPr lang="es-ES" sz="2600"/>
          </a:p>
          <a:p>
            <a:r>
              <a:rPr lang="es-ES" sz="2600" b="1"/>
              <a:t>¿Bastan los mandatos?</a:t>
            </a:r>
          </a:p>
          <a:p>
            <a:pPr>
              <a:buFont typeface="Wingdings" panose="05000000000000000000" pitchFamily="2" charset="2"/>
              <a:buChar char="Ø"/>
            </a:pPr>
            <a:r>
              <a:rPr lang="es-ES" sz="2600"/>
              <a:t>Derechos Humanos y género se han ido uniendo en los mandatos, pero no sistemáticamente. </a:t>
            </a:r>
          </a:p>
          <a:p>
            <a:pPr>
              <a:buFont typeface="Wingdings" panose="05000000000000000000" pitchFamily="2" charset="2"/>
              <a:buChar char="Ø"/>
            </a:pPr>
            <a:r>
              <a:rPr lang="es-ES" sz="2600"/>
              <a:t>Falta enfoque estratégico: situarlos realmente en el centro de las operaciones y negociaciones de paz.</a:t>
            </a:r>
          </a:p>
          <a:p>
            <a:pPr marL="0" indent="0">
              <a:buNone/>
            </a:pPr>
            <a:endParaRPr lang="es-ES" sz="2600"/>
          </a:p>
          <a:p>
            <a:pPr marL="0" indent="0">
              <a:buNone/>
            </a:pPr>
            <a:endParaRPr lang="es-ES" sz="2600"/>
          </a:p>
          <a:p>
            <a:endParaRPr lang="es-ES" sz="2600"/>
          </a:p>
        </p:txBody>
      </p:sp>
    </p:spTree>
    <p:extLst>
      <p:ext uri="{BB962C8B-B14F-4D97-AF65-F5344CB8AC3E}">
        <p14:creationId xmlns:p14="http://schemas.microsoft.com/office/powerpoint/2010/main" xmlns="" val="27396651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B027B146-7B77-41FD-9FFE-104BBAE2105D}"/>
              </a:ext>
            </a:extLst>
          </p:cNvPr>
          <p:cNvSpPr>
            <a:spLocks noGrp="1"/>
          </p:cNvSpPr>
          <p:nvPr>
            <p:ph type="title"/>
          </p:nvPr>
        </p:nvSpPr>
        <p:spPr>
          <a:xfrm>
            <a:off x="838200" y="365125"/>
            <a:ext cx="10515600" cy="1325563"/>
          </a:xfrm>
        </p:spPr>
        <p:txBody>
          <a:bodyPr>
            <a:normAutofit/>
          </a:bodyPr>
          <a:lstStyle/>
          <a:p>
            <a:r>
              <a:rPr lang="es-ES" dirty="0"/>
              <a:t>Algunas conclusiones</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16346D7B-F4A5-43FD-9D11-864F83106B98}"/>
              </a:ext>
            </a:extLst>
          </p:cNvPr>
          <p:cNvSpPr>
            <a:spLocks noGrp="1"/>
          </p:cNvSpPr>
          <p:nvPr>
            <p:ph idx="1"/>
          </p:nvPr>
        </p:nvSpPr>
        <p:spPr>
          <a:xfrm>
            <a:off x="838200" y="1825625"/>
            <a:ext cx="10515600" cy="4351338"/>
          </a:xfrm>
        </p:spPr>
        <p:txBody>
          <a:bodyPr>
            <a:normAutofit/>
          </a:bodyPr>
          <a:lstStyle/>
          <a:p>
            <a:r>
              <a:rPr lang="es-ES" dirty="0"/>
              <a:t>La Agenda en las OMP se centra:</a:t>
            </a:r>
          </a:p>
          <a:p>
            <a:pPr marL="0" indent="0">
              <a:buNone/>
            </a:pPr>
            <a:endParaRPr lang="es-ES" dirty="0"/>
          </a:p>
          <a:p>
            <a:pPr marL="0" indent="0">
              <a:buNone/>
            </a:pPr>
            <a:r>
              <a:rPr lang="es-ES" b="1" dirty="0"/>
              <a:t>Protección</a:t>
            </a:r>
            <a:r>
              <a:rPr lang="es-ES" dirty="0"/>
              <a:t>: aspectos relacionados con la violencia sexual derivada del conflicto (protección). </a:t>
            </a:r>
          </a:p>
          <a:p>
            <a:pPr marL="0" indent="0">
              <a:buNone/>
            </a:pPr>
            <a:r>
              <a:rPr lang="es-ES" b="1" dirty="0"/>
              <a:t>Prevención</a:t>
            </a:r>
            <a:r>
              <a:rPr lang="es-ES" dirty="0"/>
              <a:t>: Capacitación en materia de género</a:t>
            </a:r>
          </a:p>
          <a:p>
            <a:pPr marL="0" indent="0">
              <a:buNone/>
            </a:pPr>
            <a:r>
              <a:rPr lang="es-ES" b="1" dirty="0"/>
              <a:t>Participación</a:t>
            </a:r>
            <a:r>
              <a:rPr lang="es-ES" dirty="0"/>
              <a:t>: Apoyo a su inclusión en procesos de paz. Poco énfasis en los mandatos. Necesidad de desarrollar el enfoque participativo con las comunidades, dando un rol preponderante a las mujeres. </a:t>
            </a:r>
          </a:p>
          <a:p>
            <a:pPr marL="0" indent="0">
              <a:buNone/>
            </a:pPr>
            <a:endParaRPr lang="es-ES" dirty="0"/>
          </a:p>
        </p:txBody>
      </p:sp>
    </p:spTree>
    <p:extLst>
      <p:ext uri="{BB962C8B-B14F-4D97-AF65-F5344CB8AC3E}">
        <p14:creationId xmlns:p14="http://schemas.microsoft.com/office/powerpoint/2010/main" xmlns="" val="41648582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7BDAC5B6-20CE-447F-8BA1-F2274AC7AE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D1D22B31-BF8F-446B-9009-8A251FB177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xmlns="" id="{CDB03668-1FBD-4106-842B-EEB026FE7CCC}"/>
              </a:ext>
            </a:extLst>
          </p:cNvPr>
          <p:cNvPicPr>
            <a:picLocks noChangeAspect="1"/>
          </p:cNvPicPr>
          <p:nvPr/>
        </p:nvPicPr>
        <p:blipFill>
          <a:blip r:embed="rId2" cstate="print"/>
          <a:stretch>
            <a:fillRect/>
          </a:stretch>
        </p:blipFill>
        <p:spPr>
          <a:xfrm>
            <a:off x="4157201" y="460188"/>
            <a:ext cx="3857310" cy="6189131"/>
          </a:xfrm>
          <a:prstGeom prst="rect">
            <a:avLst/>
          </a:prstGeom>
        </p:spPr>
      </p:pic>
    </p:spTree>
    <p:extLst>
      <p:ext uri="{BB962C8B-B14F-4D97-AF65-F5344CB8AC3E}">
        <p14:creationId xmlns:p14="http://schemas.microsoft.com/office/powerpoint/2010/main" xmlns="" val="3692338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Diagram 8">
            <a:extLst>
              <a:ext uri="{FF2B5EF4-FFF2-40B4-BE49-F238E27FC236}">
                <a16:creationId xmlns:a16="http://schemas.microsoft.com/office/drawing/2014/main" xmlns="" id="{8AE6359C-4A7F-4BD2-B91E-217869396035}"/>
              </a:ext>
            </a:extLst>
          </p:cNvPr>
          <p:cNvGraphicFramePr/>
          <p:nvPr>
            <p:extLst>
              <p:ext uri="{D42A27DB-BD31-4B8C-83A1-F6EECF244321}">
                <p14:modId xmlns:p14="http://schemas.microsoft.com/office/powerpoint/2010/main" xmlns="" val="258929190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084753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8C5F9B-CD26-444E-9CFC-BD1AE53FD080}"/>
              </a:ext>
            </a:extLst>
          </p:cNvPr>
          <p:cNvSpPr>
            <a:spLocks noGrp="1"/>
          </p:cNvSpPr>
          <p:nvPr>
            <p:ph type="title"/>
          </p:nvPr>
        </p:nvSpPr>
        <p:spPr>
          <a:xfrm>
            <a:off x="838200" y="365125"/>
            <a:ext cx="10515600" cy="1351708"/>
          </a:xfrm>
        </p:spPr>
        <p:txBody>
          <a:bodyPr/>
          <a:lstStyle/>
          <a:p>
            <a:r>
              <a:rPr lang="es-ES" dirty="0"/>
              <a:t>Operaciones finalizadas: referencias genéricas</a:t>
            </a:r>
          </a:p>
        </p:txBody>
      </p:sp>
      <p:sp>
        <p:nvSpPr>
          <p:cNvPr id="4" name="Rectangle 3">
            <a:extLst>
              <a:ext uri="{FF2B5EF4-FFF2-40B4-BE49-F238E27FC236}">
                <a16:creationId xmlns:a16="http://schemas.microsoft.com/office/drawing/2014/main" xmlns="" id="{795E68CD-F2A8-44DF-9A30-63DAADB93A3C}"/>
              </a:ext>
            </a:extLst>
          </p:cNvPr>
          <p:cNvSpPr/>
          <p:nvPr/>
        </p:nvSpPr>
        <p:spPr>
          <a:xfrm>
            <a:off x="0" y="0"/>
            <a:ext cx="12192000" cy="3651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4A18A22B-9F53-448C-BB70-09EBC86A1BEB}"/>
              </a:ext>
            </a:extLst>
          </p:cNvPr>
          <p:cNvPicPr>
            <a:picLocks noChangeAspect="1"/>
          </p:cNvPicPr>
          <p:nvPr/>
        </p:nvPicPr>
        <p:blipFill>
          <a:blip r:embed="rId2" cstate="print"/>
          <a:stretch>
            <a:fillRect/>
          </a:stretch>
        </p:blipFill>
        <p:spPr>
          <a:xfrm>
            <a:off x="2060059" y="1583670"/>
            <a:ext cx="8240936" cy="4909205"/>
          </a:xfrm>
          <a:prstGeom prst="rect">
            <a:avLst/>
          </a:prstGeom>
        </p:spPr>
      </p:pic>
    </p:spTree>
    <p:extLst>
      <p:ext uri="{BB962C8B-B14F-4D97-AF65-F5344CB8AC3E}">
        <p14:creationId xmlns:p14="http://schemas.microsoft.com/office/powerpoint/2010/main" xmlns="" val="2730231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18632</TotalTime>
  <Words>3326</Words>
  <Application>Microsoft Office PowerPoint</Application>
  <PresentationFormat>Personalizado</PresentationFormat>
  <Paragraphs>308</Paragraphs>
  <Slides>74</Slides>
  <Notes>0</Notes>
  <HiddenSlides>0</HiddenSlides>
  <MMClips>0</MMClips>
  <ScaleCrop>false</ScaleCrop>
  <HeadingPairs>
    <vt:vector size="4" baseType="variant">
      <vt:variant>
        <vt:lpstr>Tema</vt:lpstr>
      </vt:variant>
      <vt:variant>
        <vt:i4>1</vt:i4>
      </vt:variant>
      <vt:variant>
        <vt:lpstr>Títulos de diapositiva</vt:lpstr>
      </vt:variant>
      <vt:variant>
        <vt:i4>74</vt:i4>
      </vt:variant>
    </vt:vector>
  </HeadingPairs>
  <TitlesOfParts>
    <vt:vector size="75" baseType="lpstr">
      <vt:lpstr>Office Theme</vt:lpstr>
      <vt:lpstr>Género y gestión de crisis: Kosovo y Sudán del Sur  María Avello Martínez  Universidad de Oviedo</vt:lpstr>
      <vt:lpstr>Dos partes</vt:lpstr>
      <vt:lpstr>I. Base operacional</vt:lpstr>
      <vt:lpstr>¿Hay un vínculo jurídico entre los Derechos Humanos y el género? </vt:lpstr>
      <vt:lpstr>Derechos Humanos y Género</vt:lpstr>
      <vt:lpstr>Derechos Humanos y Género</vt:lpstr>
      <vt:lpstr>¿Se han incluido siempre los derechos humanos y los asuntos de género en los mandatos de las operaciones de mantenimiento de la paz?   </vt:lpstr>
      <vt:lpstr>Diapositiva 8</vt:lpstr>
      <vt:lpstr>Operaciones finalizadas: referencias genéricas</vt:lpstr>
      <vt:lpstr>Operaciones finalizadas: referencias expresas</vt:lpstr>
      <vt:lpstr>Operaciones finalizadas</vt:lpstr>
      <vt:lpstr>Operaciones finalizadas: ref. genéricas y expresas</vt:lpstr>
      <vt:lpstr>Operaciones finalizadas</vt:lpstr>
      <vt:lpstr>Diapositiva 14</vt:lpstr>
      <vt:lpstr>Diapositiva 15</vt:lpstr>
      <vt:lpstr>Diapositiva 16</vt:lpstr>
      <vt:lpstr>Diapositiva 17</vt:lpstr>
      <vt:lpstr>Diapositiva 18</vt:lpstr>
      <vt:lpstr>II. Kosovo y Sudán del Sur</vt:lpstr>
      <vt:lpstr>Diapositiva 20</vt:lpstr>
      <vt:lpstr>Diapositiva 21</vt:lpstr>
      <vt:lpstr>Sudán del Sur</vt:lpstr>
      <vt:lpstr>Superficie</vt:lpstr>
      <vt:lpstr>Índice de desarrollo humano</vt:lpstr>
      <vt:lpstr>Ingresos per cápita</vt:lpstr>
      <vt:lpstr>Población</vt:lpstr>
      <vt:lpstr>Edad y esperanza de vida</vt:lpstr>
      <vt:lpstr>Alfabetización</vt:lpstr>
      <vt:lpstr>3.1.UNMIK (Kosovo)</vt:lpstr>
      <vt:lpstr>Diapositiva 30</vt:lpstr>
      <vt:lpstr>Mandato </vt:lpstr>
      <vt:lpstr>Mandato UNMIK. Resolución 1244 CS NNUU</vt:lpstr>
      <vt:lpstr>Mandato</vt:lpstr>
      <vt:lpstr>Diapositiva 34</vt:lpstr>
      <vt:lpstr>A) KFOR: PRESENCIA, RETOS EN DDHH Y GÉNERO</vt:lpstr>
      <vt:lpstr>Diapositiva 36</vt:lpstr>
      <vt:lpstr>Diapositiva 37</vt:lpstr>
      <vt:lpstr>KFOR  Retos DDHH</vt:lpstr>
      <vt:lpstr>KFOR  Retos género</vt:lpstr>
      <vt:lpstr>KFOR  Conclusiones</vt:lpstr>
      <vt:lpstr>B) UNMIK: DDHH Y GÉNERO, ¿JUNTOS PERO NO REVUELTOS?</vt:lpstr>
      <vt:lpstr>Diapositiva 42</vt:lpstr>
      <vt:lpstr>UNMIK Derechos Humanos</vt:lpstr>
      <vt:lpstr>UNMIK Derechos Humanos</vt:lpstr>
      <vt:lpstr>Género-Inicios. Primera etapa UNMIK  1999-2008</vt:lpstr>
      <vt:lpstr>Género- De 2008 a la actualidad</vt:lpstr>
      <vt:lpstr>Género- De 2008 a la actualidad</vt:lpstr>
      <vt:lpstr>Género/DDHH retos </vt:lpstr>
      <vt:lpstr>3.2.UNMISS (Sudán del Sur)</vt:lpstr>
      <vt:lpstr>Diapositiva 50</vt:lpstr>
      <vt:lpstr>Diapositiva 51</vt:lpstr>
      <vt:lpstr>Breve historia</vt:lpstr>
      <vt:lpstr>Conflicto desde 2018-2020</vt:lpstr>
      <vt:lpstr>Acuerdo de Paz 2018</vt:lpstr>
      <vt:lpstr>Diapositiva 55</vt:lpstr>
      <vt:lpstr>Diapositiva 56</vt:lpstr>
      <vt:lpstr>UNMISS</vt:lpstr>
      <vt:lpstr>Mandato(s) </vt:lpstr>
      <vt:lpstr>Mandato(s) </vt:lpstr>
      <vt:lpstr>Mandato(s) </vt:lpstr>
      <vt:lpstr>¿Qué se hace en materia de DDHH y de género en UNMISS?</vt:lpstr>
      <vt:lpstr>Diapositiva 62</vt:lpstr>
      <vt:lpstr>Diapositiva 63</vt:lpstr>
      <vt:lpstr>  Trabajo en Derechos Humanos y Género</vt:lpstr>
      <vt:lpstr>Protección de civiles (POC, protection of civilians sites)</vt:lpstr>
      <vt:lpstr>Protección de civiles</vt:lpstr>
      <vt:lpstr>Género</vt:lpstr>
      <vt:lpstr>Género</vt:lpstr>
      <vt:lpstr>Género, algunos retos</vt:lpstr>
      <vt:lpstr>Buenas prácticas</vt:lpstr>
      <vt:lpstr>¿Se incluyen los DDHH y el género en la gestion de crisis?  Algunas conclusiones…</vt:lpstr>
      <vt:lpstr>Algunas conclusiones</vt:lpstr>
      <vt:lpstr>Algunas conclusiones</vt:lpstr>
      <vt:lpstr>Diapositiva 74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Género y gestión de crisis</dc:title>
  <dc:creator>Maria Avello</dc:creator>
  <cp:lastModifiedBy>Xelu Morán</cp:lastModifiedBy>
  <cp:revision>73</cp:revision>
  <dcterms:created xsi:type="dcterms:W3CDTF">2022-03-19T10:18:02Z</dcterms:created>
  <dcterms:modified xsi:type="dcterms:W3CDTF">2024-03-07T22:18:00Z</dcterms:modified>
</cp:coreProperties>
</file>