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62" r:id="rId3"/>
    <p:sldId id="261" r:id="rId4"/>
    <p:sldId id="260" r:id="rId5"/>
    <p:sldId id="259" r:id="rId6"/>
    <p:sldId id="257" r:id="rId7"/>
    <p:sldId id="258" r:id="rId8"/>
    <p:sldId id="263" r:id="rId9"/>
    <p:sldId id="264" r:id="rId10"/>
    <p:sldId id="265" r:id="rId11"/>
    <p:sldId id="266" r:id="rId12"/>
    <p:sldId id="267" r:id="rId13"/>
    <p:sldId id="270" r:id="rId14"/>
    <p:sldId id="274" r:id="rId15"/>
    <p:sldId id="275" r:id="rId16"/>
    <p:sldId id="271" r:id="rId17"/>
    <p:sldId id="268" r:id="rId18"/>
    <p:sldId id="272" r:id="rId19"/>
    <p:sldId id="269" r:id="rId20"/>
    <p:sldId id="273"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00" autoAdjust="0"/>
    <p:restoredTop sz="94660"/>
  </p:normalViewPr>
  <p:slideViewPr>
    <p:cSldViewPr snapToGrid="0">
      <p:cViewPr varScale="1">
        <p:scale>
          <a:sx n="116" d="100"/>
          <a:sy n="116" d="100"/>
        </p:scale>
        <p:origin x="7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5" name="Footer Placeholder 4">
            <a:extLst>
              <a:ext uri="{FF2B5EF4-FFF2-40B4-BE49-F238E27FC236}">
                <a16:creationId xmlns=""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16521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5" name="Footer Placeholder 4">
            <a:extLst>
              <a:ext uri="{FF2B5EF4-FFF2-40B4-BE49-F238E27FC236}">
                <a16:creationId xmlns=""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95679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5" name="Footer Placeholder 4">
            <a:extLst>
              <a:ext uri="{FF2B5EF4-FFF2-40B4-BE49-F238E27FC236}">
                <a16:creationId xmlns=""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178524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5" name="Footer Placeholder 4">
            <a:extLst>
              <a:ext uri="{FF2B5EF4-FFF2-40B4-BE49-F238E27FC236}">
                <a16:creationId xmlns=""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140974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5" name="Footer Placeholder 4">
            <a:extLst>
              <a:ext uri="{FF2B5EF4-FFF2-40B4-BE49-F238E27FC236}">
                <a16:creationId xmlns=""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357532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6" name="Footer Placeholder 5">
            <a:extLst>
              <a:ext uri="{FF2B5EF4-FFF2-40B4-BE49-F238E27FC236}">
                <a16:creationId xmlns=""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3009896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8" name="Footer Placeholder 7">
            <a:extLst>
              <a:ext uri="{FF2B5EF4-FFF2-40B4-BE49-F238E27FC236}">
                <a16:creationId xmlns=""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169540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4" name="Footer Placeholder 3">
            <a:extLst>
              <a:ext uri="{FF2B5EF4-FFF2-40B4-BE49-F238E27FC236}">
                <a16:creationId xmlns=""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2347879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3" name="Footer Placeholder 2">
            <a:extLst>
              <a:ext uri="{FF2B5EF4-FFF2-40B4-BE49-F238E27FC236}">
                <a16:creationId xmlns=""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263448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6" name="Footer Placeholder 5">
            <a:extLst>
              <a:ext uri="{FF2B5EF4-FFF2-40B4-BE49-F238E27FC236}">
                <a16:creationId xmlns=""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308437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3/6/2024</a:t>
            </a:fld>
            <a:endParaRPr lang="en-US"/>
          </a:p>
        </p:txBody>
      </p:sp>
      <p:sp>
        <p:nvSpPr>
          <p:cNvPr id="6" name="Footer Placeholder 5">
            <a:extLst>
              <a:ext uri="{FF2B5EF4-FFF2-40B4-BE49-F238E27FC236}">
                <a16:creationId xmlns=""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115345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3/6/2024</a:t>
            </a:fld>
            <a:endParaRPr lang="en-US" dirty="0"/>
          </a:p>
        </p:txBody>
      </p:sp>
      <p:sp>
        <p:nvSpPr>
          <p:cNvPr id="5" name="Footer Placeholder 4">
            <a:extLst>
              <a:ext uri="{FF2B5EF4-FFF2-40B4-BE49-F238E27FC236}">
                <a16:creationId xmlns=""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‹Nº›</a:t>
            </a:fld>
            <a:endParaRPr lang="en-US" dirty="0"/>
          </a:p>
        </p:txBody>
      </p:sp>
      <p:cxnSp>
        <p:nvCxnSpPr>
          <p:cNvPr id="7" name="Straight Connector 6">
            <a:extLst>
              <a:ext uri="{FF2B5EF4-FFF2-40B4-BE49-F238E27FC236}">
                <a16:creationId xmlns=""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88237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hildrenandarmedconflict.un.org/publications/WorkingPaper-1_SixGraveViolationsLegalFoundation.pdf"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eacekeeping.un.org/es/child-protection"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peacekeeping.un.org/es"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2.png"/><Relationship Id="rId2" Type="http://schemas.openxmlformats.org/officeDocument/2006/relationships/hyperlink" Target="http://cemixugrmadoc.ugr.es/pages/7-publicaciones/7a-biblioteca-conde-de-tendilla-directorio/29laperspectivadegeneroenlagestiondecrisis" TargetMode="External"/><Relationship Id="rId1" Type="http://schemas.openxmlformats.org/officeDocument/2006/relationships/slideLayout" Target="../slideLayouts/slideLayout2.xml"/><Relationship Id="rId6" Type="http://schemas.openxmlformats.org/officeDocument/2006/relationships/hyperlink" Target="https://editorial.ugr.es/pages/publicacionesenabierto" TargetMode="External"/><Relationship Id="rId5" Type="http://schemas.openxmlformats.org/officeDocument/2006/relationships/image" Target="../media/image11.png"/><Relationship Id="rId4" Type="http://schemas.openxmlformats.org/officeDocument/2006/relationships/hyperlink" Target="https://revista.ieee.es/article/view/33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ditorial.ugr.es/libro/la-proteccion-de-la-infancia-en-los-conflictos-armados_131652/"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 xmlns:a16="http://schemas.microsoft.com/office/drawing/2014/main" id="{6685B309-DA22-43AF-BA5B-EDF101270F80}"/>
              </a:ext>
            </a:extLst>
          </p:cNvPr>
          <p:cNvSpPr>
            <a:spLocks noGrp="1"/>
          </p:cNvSpPr>
          <p:nvPr>
            <p:ph type="subTitle" idx="1"/>
          </p:nvPr>
        </p:nvSpPr>
        <p:spPr>
          <a:xfrm>
            <a:off x="5619964" y="3811733"/>
            <a:ext cx="5322013" cy="1979468"/>
          </a:xfrm>
        </p:spPr>
        <p:txBody>
          <a:bodyPr>
            <a:noAutofit/>
          </a:bodyPr>
          <a:lstStyle/>
          <a:p>
            <a:r>
              <a:rPr lang="es-ES" b="1" dirty="0">
                <a:solidFill>
                  <a:srgbClr val="FF0000"/>
                </a:solidFill>
              </a:rPr>
              <a:t>CURSO DE ASESOR DE GÉNERO EN LOS CONFLICTOS ARMADOS. </a:t>
            </a:r>
            <a:endParaRPr lang="es-ES" b="1" dirty="0" smtClean="0">
              <a:solidFill>
                <a:srgbClr val="FF0000"/>
              </a:solidFill>
            </a:endParaRPr>
          </a:p>
          <a:p>
            <a:endParaRPr lang="es-ES" b="1" dirty="0">
              <a:solidFill>
                <a:srgbClr val="FF0000"/>
              </a:solidFill>
            </a:endParaRPr>
          </a:p>
          <a:p>
            <a:r>
              <a:rPr lang="es-ES" b="1" dirty="0" smtClean="0"/>
              <a:t>María </a:t>
            </a:r>
            <a:r>
              <a:rPr lang="es-ES" b="1" dirty="0"/>
              <a:t>Concepción Pérez Villalobos</a:t>
            </a:r>
          </a:p>
        </p:txBody>
      </p:sp>
      <p:cxnSp>
        <p:nvCxnSpPr>
          <p:cNvPr id="10" name="Straight Connector 9">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723776" y="723900"/>
            <a:ext cx="57062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2CF06E40-3ECB-4820-95B5-8A70B07D4B4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723776" y="6134100"/>
            <a:ext cx="56681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 xmlns:a16="http://schemas.microsoft.com/office/drawing/2014/main" id="{FE9D6F0A-AE33-423F-AEB0-4839BB082903}"/>
              </a:ext>
            </a:extLst>
          </p:cNvPr>
          <p:cNvPicPr>
            <a:picLocks noChangeAspect="1"/>
          </p:cNvPicPr>
          <p:nvPr/>
        </p:nvPicPr>
        <p:blipFill>
          <a:blip r:embed="rId2"/>
          <a:stretch>
            <a:fillRect/>
          </a:stretch>
        </p:blipFill>
        <p:spPr>
          <a:xfrm>
            <a:off x="155388" y="349136"/>
            <a:ext cx="5322013" cy="5951911"/>
          </a:xfrm>
          <a:prstGeom prst="rect">
            <a:avLst/>
          </a:prstGeom>
        </p:spPr>
      </p:pic>
    </p:spTree>
    <p:extLst>
      <p:ext uri="{BB962C8B-B14F-4D97-AF65-F5344CB8AC3E}">
        <p14:creationId xmlns:p14="http://schemas.microsoft.com/office/powerpoint/2010/main" val="419565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9FCC424-3EA0-4C9D-BA61-F2591254716F}"/>
              </a:ext>
            </a:extLst>
          </p:cNvPr>
          <p:cNvSpPr>
            <a:spLocks noGrp="1"/>
          </p:cNvSpPr>
          <p:nvPr>
            <p:ph type="title"/>
          </p:nvPr>
        </p:nvSpPr>
        <p:spPr>
          <a:xfrm>
            <a:off x="700635" y="922095"/>
            <a:ext cx="10691265" cy="4818611"/>
          </a:xfrm>
        </p:spPr>
        <p:txBody>
          <a:bodyPr>
            <a:noAutofit/>
          </a:bodyPr>
          <a:lstStyle/>
          <a:p>
            <a:r>
              <a:rPr lang="es-ES" sz="1100" cap="none" dirty="0">
                <a:latin typeface="Arial" panose="020B0604020202020204" pitchFamily="34" charset="0"/>
                <a:cs typeface="Arial" panose="020B0604020202020204" pitchFamily="34" charset="0"/>
              </a:rPr>
              <a:t>Los Convenios de Ginebra y sus protocolos adicionales ofrecen un marco de protección general de la población civil. </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La comunidad internacional ha optado por prestar atención a situaciones específicas atendiendo a tres aspectos: el normativo, el que podemos llamar operativo o de implementación de las garantías específicas, y el judicial. </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El marco normativo es amplio, porque es el fundamental y el basamento de todo el sistema de definición y protección de los derechos, e implica 	la adecuación de las legislaciones, no solo y, en primer lugar, a nivel constitucional, sino también penal, civil y militar de todos los Estados.</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Junto a la regulación legal, que necesariamente tienen que incorporar las normas contenidas en los Tratados internacionales, también hay que 	actuar con algunas medidas operativas: </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 La inclusión de la protección de los niños de manera transversal en los mandatos de las Misiones de las fuerzas armadas.</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 La capacitación de los componentes de las misiones en temas relativos a protección de menores. </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 La articulación de un plan de acción que abarque desde la desmovilización hasta la reinserción, con especial atención a la 			problemática de las niñas. </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 La construcción de capacidades destinadas a fortalecer el sistema legal y judicial internacional</a:t>
            </a:r>
            <a:br>
              <a:rPr lang="es-ES" sz="1100" cap="none" dirty="0">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 El mayor apoyo posible a los planes de reintegración y reinserción por parte de los Estados.</a:t>
            </a:r>
          </a:p>
        </p:txBody>
      </p:sp>
      <p:pic>
        <p:nvPicPr>
          <p:cNvPr id="4" name="Marcador de contenido 3">
            <a:extLst>
              <a:ext uri="{FF2B5EF4-FFF2-40B4-BE49-F238E27FC236}">
                <a16:creationId xmlns="" xmlns:a16="http://schemas.microsoft.com/office/drawing/2014/main" id="{6922D022-C4B5-4E2A-B1B8-617C0C31EC31}"/>
              </a:ext>
            </a:extLst>
          </p:cNvPr>
          <p:cNvPicPr>
            <a:picLocks noGrp="1" noChangeAspect="1"/>
          </p:cNvPicPr>
          <p:nvPr>
            <p:ph idx="1"/>
          </p:nvPr>
        </p:nvPicPr>
        <p:blipFill>
          <a:blip r:embed="rId2"/>
          <a:stretch>
            <a:fillRect/>
          </a:stretch>
        </p:blipFill>
        <p:spPr>
          <a:xfrm>
            <a:off x="0" y="5740707"/>
            <a:ext cx="12191999" cy="1117293"/>
          </a:xfrm>
          <a:prstGeom prst="rect">
            <a:avLst/>
          </a:prstGeom>
        </p:spPr>
      </p:pic>
    </p:spTree>
    <p:extLst>
      <p:ext uri="{BB962C8B-B14F-4D97-AF65-F5344CB8AC3E}">
        <p14:creationId xmlns:p14="http://schemas.microsoft.com/office/powerpoint/2010/main" val="632582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B3C2197-EC0A-4D06-AE69-2D1648A84091}"/>
              </a:ext>
            </a:extLst>
          </p:cNvPr>
          <p:cNvSpPr>
            <a:spLocks noGrp="1"/>
          </p:cNvSpPr>
          <p:nvPr>
            <p:ph type="title"/>
          </p:nvPr>
        </p:nvSpPr>
        <p:spPr>
          <a:xfrm>
            <a:off x="700635" y="922095"/>
            <a:ext cx="10691265" cy="4957604"/>
          </a:xfrm>
        </p:spPr>
        <p:txBody>
          <a:bodyPr>
            <a:normAutofit fontScale="90000"/>
          </a:bodyPr>
          <a:lstStyle/>
          <a:p>
            <a:pPr algn="l">
              <a:lnSpc>
                <a:spcPct val="150000"/>
              </a:lnSpc>
            </a:pPr>
            <a:r>
              <a:rPr lang="es-ES" sz="1200" cap="none" dirty="0">
                <a:latin typeface="Arial" panose="020B0604020202020204" pitchFamily="34" charset="0"/>
                <a:cs typeface="Arial" panose="020B0604020202020204" pitchFamily="34" charset="0"/>
              </a:rPr>
              <a:t>Después del Informe </a:t>
            </a:r>
            <a:r>
              <a:rPr lang="es-ES" sz="1200" cap="none" dirty="0" err="1">
                <a:latin typeface="Arial" panose="020B0604020202020204" pitchFamily="34" charset="0"/>
                <a:cs typeface="Arial" panose="020B0604020202020204" pitchFamily="34" charset="0"/>
              </a:rPr>
              <a:t>Machel</a:t>
            </a:r>
            <a:r>
              <a:rPr lang="es-ES" sz="1200" cap="none" dirty="0">
                <a:latin typeface="Arial" panose="020B0604020202020204" pitchFamily="34" charset="0"/>
                <a:cs typeface="Arial" panose="020B0604020202020204" pitchFamily="34" charset="0"/>
              </a:rPr>
              <a:t>, el Consejo de Seguridad de Naciones Unidas aprobó la primera resolución sobre protección de la infancia en situaciones de conflicto:</a:t>
            </a:r>
            <a:br>
              <a:rPr lang="es-ES" sz="1200" cap="none" dirty="0">
                <a:latin typeface="Arial" panose="020B0604020202020204" pitchFamily="34" charset="0"/>
                <a:cs typeface="Arial" panose="020B0604020202020204" pitchFamily="34" charset="0"/>
              </a:rPr>
            </a:br>
            <a:r>
              <a:rPr lang="es-ES" sz="1200" cap="none" dirty="0">
                <a:latin typeface="Arial" panose="020B0604020202020204" pitchFamily="34" charset="0"/>
                <a:cs typeface="Arial" panose="020B0604020202020204" pitchFamily="34" charset="0"/>
              </a:rPr>
              <a:t/>
            </a:r>
            <a:br>
              <a:rPr lang="es-ES" sz="1200" cap="none" dirty="0">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1261 [S/RES/1261(1999)]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1314 [S/RES/1314(2000)]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1379 [S/RES/1379(2001)]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1460 [S/RES/1460(2003)]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1539 [S/RES/1539(2004)]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1612 [S/RES/1612(2005)]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1882 [S/RES/1882(2009)]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1998 [S/RES/1998(2011)]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2068 [S/RES/2068(2012)]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2143 [S/RES/2143(2014)]</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RESOLUCIÓN 2225 [S/RES/2225 (2015)]</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
            </a:r>
            <a:br>
              <a:rPr lang="es-ES" sz="1200" b="0" i="0" dirty="0">
                <a:effectLst/>
                <a:latin typeface="Arial" panose="020B0604020202020204" pitchFamily="34" charset="0"/>
                <a:cs typeface="Arial" panose="020B0604020202020204" pitchFamily="34" charset="0"/>
              </a:rPr>
            </a:br>
            <a:r>
              <a:rPr lang="es-ES" sz="1200" b="0" i="0" dirty="0">
                <a:effectLst/>
                <a:latin typeface="Arial" panose="020B0604020202020204" pitchFamily="34" charset="0"/>
                <a:cs typeface="Arial" panose="020B0604020202020204" pitchFamily="34" charset="0"/>
              </a:rPr>
              <a:t/>
            </a:r>
            <a:br>
              <a:rPr lang="es-ES" sz="1200" b="0" i="0" dirty="0">
                <a:effectLst/>
                <a:latin typeface="Arial" panose="020B0604020202020204" pitchFamily="34" charset="0"/>
                <a:cs typeface="Arial" panose="020B0604020202020204" pitchFamily="34" charset="0"/>
              </a:rPr>
            </a:br>
            <a:r>
              <a:rPr lang="es-ES" sz="1100" cap="none" dirty="0">
                <a:latin typeface="Arial" panose="020B0604020202020204" pitchFamily="34" charset="0"/>
                <a:cs typeface="Arial" panose="020B0604020202020204" pitchFamily="34" charset="0"/>
              </a:rPr>
              <a:t/>
            </a:r>
            <a:br>
              <a:rPr lang="es-ES" sz="1100" cap="none" dirty="0">
                <a:latin typeface="Arial" panose="020B0604020202020204" pitchFamily="34" charset="0"/>
                <a:cs typeface="Arial" panose="020B0604020202020204" pitchFamily="34" charset="0"/>
              </a:rPr>
            </a:br>
            <a:endParaRPr lang="es-ES" sz="1100" cap="none" dirty="0">
              <a:latin typeface="Arial" panose="020B0604020202020204" pitchFamily="34" charset="0"/>
              <a:cs typeface="Arial" panose="020B0604020202020204" pitchFamily="34" charset="0"/>
            </a:endParaRPr>
          </a:p>
        </p:txBody>
      </p:sp>
      <p:pic>
        <p:nvPicPr>
          <p:cNvPr id="4" name="Marcador de contenido 3">
            <a:extLst>
              <a:ext uri="{FF2B5EF4-FFF2-40B4-BE49-F238E27FC236}">
                <a16:creationId xmlns="" xmlns:a16="http://schemas.microsoft.com/office/drawing/2014/main" id="{41FC3112-F843-4C9C-8237-FEAF3AAFF0B0}"/>
              </a:ext>
            </a:extLst>
          </p:cNvPr>
          <p:cNvPicPr>
            <a:picLocks noGrp="1" noChangeAspect="1"/>
          </p:cNvPicPr>
          <p:nvPr>
            <p:ph idx="1"/>
          </p:nvPr>
        </p:nvPicPr>
        <p:blipFill>
          <a:blip r:embed="rId2"/>
          <a:stretch>
            <a:fillRect/>
          </a:stretch>
        </p:blipFill>
        <p:spPr>
          <a:xfrm>
            <a:off x="1" y="5879699"/>
            <a:ext cx="12192000" cy="978301"/>
          </a:xfrm>
          <a:prstGeom prst="rect">
            <a:avLst/>
          </a:prstGeom>
        </p:spPr>
      </p:pic>
      <p:graphicFrame>
        <p:nvGraphicFramePr>
          <p:cNvPr id="5" name="Tabla 5">
            <a:extLst>
              <a:ext uri="{FF2B5EF4-FFF2-40B4-BE49-F238E27FC236}">
                <a16:creationId xmlns="" xmlns:a16="http://schemas.microsoft.com/office/drawing/2014/main" id="{D96658EE-7F24-444F-AC84-844A686FEEFC}"/>
              </a:ext>
            </a:extLst>
          </p:cNvPr>
          <p:cNvGraphicFramePr>
            <a:graphicFrameLocks noGrp="1"/>
          </p:cNvGraphicFramePr>
          <p:nvPr>
            <p:extLst>
              <p:ext uri="{D42A27DB-BD31-4B8C-83A1-F6EECF244321}">
                <p14:modId xmlns:p14="http://schemas.microsoft.com/office/powerpoint/2010/main" val="2145864196"/>
              </p:ext>
            </p:extLst>
          </p:nvPr>
        </p:nvGraphicFramePr>
        <p:xfrm>
          <a:off x="1882858" y="4989517"/>
          <a:ext cx="7595096" cy="731520"/>
        </p:xfrm>
        <a:graphic>
          <a:graphicData uri="http://schemas.openxmlformats.org/drawingml/2006/table">
            <a:tbl>
              <a:tblPr firstRow="1" bandRow="1">
                <a:tableStyleId>{5C22544A-7EE6-4342-B048-85BDC9FD1C3A}</a:tableStyleId>
              </a:tblPr>
              <a:tblGrid>
                <a:gridCol w="7595096">
                  <a:extLst>
                    <a:ext uri="{9D8B030D-6E8A-4147-A177-3AD203B41FA5}">
                      <a16:colId xmlns="" xmlns:a16="http://schemas.microsoft.com/office/drawing/2014/main" val="315885335"/>
                    </a:ext>
                  </a:extLst>
                </a:gridCol>
              </a:tblGrid>
              <a:tr h="370840">
                <a:tc>
                  <a:txBody>
                    <a:bodyPr/>
                    <a:lstStyle/>
                    <a:p>
                      <a:r>
                        <a:rPr lang="es-ES" sz="1400" dirty="0">
                          <a:solidFill>
                            <a:schemeClr val="tx1"/>
                          </a:solidFill>
                        </a:rPr>
                        <a:t>Han ido encaminadas a crear una base sólida que pueda hacer frente a estas situaciones, impulsando a los Estados a realizar las reformas necesarias en sus legislaciones y a aplicarlo en los procesos de paz y desarme.</a:t>
                      </a:r>
                    </a:p>
                  </a:txBody>
                  <a:tcPr>
                    <a:noFill/>
                  </a:tcPr>
                </a:tc>
                <a:extLst>
                  <a:ext uri="{0D108BD9-81ED-4DB2-BD59-A6C34878D82A}">
                    <a16:rowId xmlns="" xmlns:a16="http://schemas.microsoft.com/office/drawing/2014/main" val="2265336656"/>
                  </a:ext>
                </a:extLst>
              </a:tr>
            </a:tbl>
          </a:graphicData>
        </a:graphic>
      </p:graphicFrame>
      <p:sp>
        <p:nvSpPr>
          <p:cNvPr id="6" name="Flecha: a la derecha 5">
            <a:extLst>
              <a:ext uri="{FF2B5EF4-FFF2-40B4-BE49-F238E27FC236}">
                <a16:creationId xmlns="" xmlns:a16="http://schemas.microsoft.com/office/drawing/2014/main" id="{DF0366EC-DC46-40A8-9035-C13C4928F0A4}"/>
              </a:ext>
            </a:extLst>
          </p:cNvPr>
          <p:cNvSpPr/>
          <p:nvPr/>
        </p:nvSpPr>
        <p:spPr>
          <a:xfrm>
            <a:off x="3689405" y="4138233"/>
            <a:ext cx="1319917" cy="5565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7" name="Tabla 7">
            <a:extLst>
              <a:ext uri="{FF2B5EF4-FFF2-40B4-BE49-F238E27FC236}">
                <a16:creationId xmlns="" xmlns:a16="http://schemas.microsoft.com/office/drawing/2014/main" id="{1068E3C8-FA57-4EFB-9A62-F81904259454}"/>
              </a:ext>
            </a:extLst>
          </p:cNvPr>
          <p:cNvGraphicFramePr>
            <a:graphicFrameLocks noGrp="1"/>
          </p:cNvGraphicFramePr>
          <p:nvPr>
            <p:extLst>
              <p:ext uri="{D42A27DB-BD31-4B8C-83A1-F6EECF244321}">
                <p14:modId xmlns:p14="http://schemas.microsoft.com/office/powerpoint/2010/main" val="945706351"/>
              </p:ext>
            </p:extLst>
          </p:nvPr>
        </p:nvGraphicFramePr>
        <p:xfrm>
          <a:off x="5176299" y="1985286"/>
          <a:ext cx="6376946" cy="594360"/>
        </p:xfrm>
        <a:graphic>
          <a:graphicData uri="http://schemas.openxmlformats.org/drawingml/2006/table">
            <a:tbl>
              <a:tblPr firstRow="1" bandRow="1">
                <a:tableStyleId>{5C22544A-7EE6-4342-B048-85BDC9FD1C3A}</a:tableStyleId>
              </a:tblPr>
              <a:tblGrid>
                <a:gridCol w="6376946">
                  <a:extLst>
                    <a:ext uri="{9D8B030D-6E8A-4147-A177-3AD203B41FA5}">
                      <a16:colId xmlns="" xmlns:a16="http://schemas.microsoft.com/office/drawing/2014/main" val="1008010505"/>
                    </a:ext>
                  </a:extLst>
                </a:gridCol>
              </a:tblGrid>
              <a:tr h="370840">
                <a:tc>
                  <a:txBody>
                    <a:bodyPr/>
                    <a:lstStyle/>
                    <a:p>
                      <a:r>
                        <a:rPr lang="es-ES" sz="1100" b="0" dirty="0">
                          <a:solidFill>
                            <a:schemeClr val="tx1"/>
                          </a:solidFill>
                        </a:rPr>
                        <a:t>Aparece la responsabilidad de los Estados de enjuiciar a los responsables de los actos cometidos contra los menores en los </a:t>
                      </a:r>
                      <a:r>
                        <a:rPr lang="es-ES" sz="1100" b="0" i="0" u="none" strike="noStrike" kern="1200" baseline="0" dirty="0">
                          <a:solidFill>
                            <a:schemeClr val="tx1"/>
                          </a:solidFill>
                          <a:latin typeface="+mn-lt"/>
                          <a:ea typeface="+mn-ea"/>
                          <a:cs typeface="+mn-cs"/>
                        </a:rPr>
                        <a:t>conflictos armados y se incorpora a los programas específicos en las operaciones de paz.</a:t>
                      </a:r>
                      <a:endParaRPr lang="es-ES" sz="1100" dirty="0">
                        <a:solidFill>
                          <a:schemeClr val="tx1"/>
                        </a:solidFill>
                      </a:endParaRPr>
                    </a:p>
                  </a:txBody>
                  <a:tcPr>
                    <a:noFill/>
                  </a:tcPr>
                </a:tc>
                <a:extLst>
                  <a:ext uri="{0D108BD9-81ED-4DB2-BD59-A6C34878D82A}">
                    <a16:rowId xmlns="" xmlns:a16="http://schemas.microsoft.com/office/drawing/2014/main" val="3004013526"/>
                  </a:ext>
                </a:extLst>
              </a:tr>
            </a:tbl>
          </a:graphicData>
        </a:graphic>
      </p:graphicFrame>
      <p:sp>
        <p:nvSpPr>
          <p:cNvPr id="8" name="Flecha: a la derecha 7">
            <a:extLst>
              <a:ext uri="{FF2B5EF4-FFF2-40B4-BE49-F238E27FC236}">
                <a16:creationId xmlns="" xmlns:a16="http://schemas.microsoft.com/office/drawing/2014/main" id="{43189859-C044-4160-A175-A9C612129BA5}"/>
              </a:ext>
            </a:extLst>
          </p:cNvPr>
          <p:cNvSpPr/>
          <p:nvPr/>
        </p:nvSpPr>
        <p:spPr>
          <a:xfrm>
            <a:off x="3702988" y="3182440"/>
            <a:ext cx="1319917" cy="5565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9" name="Tabla 9">
            <a:extLst>
              <a:ext uri="{FF2B5EF4-FFF2-40B4-BE49-F238E27FC236}">
                <a16:creationId xmlns="" xmlns:a16="http://schemas.microsoft.com/office/drawing/2014/main" id="{82BDE619-409A-4EEA-9FA7-488747EF6B52}"/>
              </a:ext>
            </a:extLst>
          </p:cNvPr>
          <p:cNvGraphicFramePr>
            <a:graphicFrameLocks noGrp="1"/>
          </p:cNvGraphicFramePr>
          <p:nvPr>
            <p:extLst>
              <p:ext uri="{D42A27DB-BD31-4B8C-83A1-F6EECF244321}">
                <p14:modId xmlns:p14="http://schemas.microsoft.com/office/powerpoint/2010/main" val="1091109025"/>
              </p:ext>
            </p:extLst>
          </p:nvPr>
        </p:nvGraphicFramePr>
        <p:xfrm>
          <a:off x="5090160" y="4000693"/>
          <a:ext cx="6846916" cy="370840"/>
        </p:xfrm>
        <a:graphic>
          <a:graphicData uri="http://schemas.openxmlformats.org/drawingml/2006/table">
            <a:tbl>
              <a:tblPr firstRow="1" bandRow="1">
                <a:tableStyleId>{5C22544A-7EE6-4342-B048-85BDC9FD1C3A}</a:tableStyleId>
              </a:tblPr>
              <a:tblGrid>
                <a:gridCol w="6846916">
                  <a:extLst>
                    <a:ext uri="{9D8B030D-6E8A-4147-A177-3AD203B41FA5}">
                      <a16:colId xmlns="" xmlns:a16="http://schemas.microsoft.com/office/drawing/2014/main" val="888753415"/>
                    </a:ext>
                  </a:extLst>
                </a:gridCol>
              </a:tblGrid>
              <a:tr h="370840">
                <a:tc>
                  <a:txBody>
                    <a:bodyPr/>
                    <a:lstStyle/>
                    <a:p>
                      <a:r>
                        <a:rPr lang="es-ES" sz="1200" b="0" dirty="0">
                          <a:solidFill>
                            <a:schemeClr val="tx1"/>
                          </a:solidFill>
                        </a:rPr>
                        <a:t>Se incluye a los asesores de infancia en los planes de actuación en zonas de conflicto</a:t>
                      </a:r>
                    </a:p>
                  </a:txBody>
                  <a:tcPr>
                    <a:solidFill>
                      <a:schemeClr val="bg1"/>
                    </a:solidFill>
                  </a:tcPr>
                </a:tc>
                <a:extLst>
                  <a:ext uri="{0D108BD9-81ED-4DB2-BD59-A6C34878D82A}">
                    <a16:rowId xmlns="" xmlns:a16="http://schemas.microsoft.com/office/drawing/2014/main" val="1753591025"/>
                  </a:ext>
                </a:extLst>
              </a:tr>
            </a:tbl>
          </a:graphicData>
        </a:graphic>
      </p:graphicFrame>
      <p:graphicFrame>
        <p:nvGraphicFramePr>
          <p:cNvPr id="11" name="Tabla 11">
            <a:extLst>
              <a:ext uri="{FF2B5EF4-FFF2-40B4-BE49-F238E27FC236}">
                <a16:creationId xmlns="" xmlns:a16="http://schemas.microsoft.com/office/drawing/2014/main" id="{E828A154-8AC6-4C05-AF95-707352B5D738}"/>
              </a:ext>
            </a:extLst>
          </p:cNvPr>
          <p:cNvGraphicFramePr>
            <a:graphicFrameLocks noGrp="1"/>
          </p:cNvGraphicFramePr>
          <p:nvPr>
            <p:extLst>
              <p:ext uri="{D42A27DB-BD31-4B8C-83A1-F6EECF244321}">
                <p14:modId xmlns:p14="http://schemas.microsoft.com/office/powerpoint/2010/main" val="169995637"/>
              </p:ext>
            </p:extLst>
          </p:nvPr>
        </p:nvGraphicFramePr>
        <p:xfrm>
          <a:off x="5184250" y="3058160"/>
          <a:ext cx="6207650" cy="370840"/>
        </p:xfrm>
        <a:graphic>
          <a:graphicData uri="http://schemas.openxmlformats.org/drawingml/2006/table">
            <a:tbl>
              <a:tblPr firstRow="1" bandRow="1">
                <a:tableStyleId>{5C22544A-7EE6-4342-B048-85BDC9FD1C3A}</a:tableStyleId>
              </a:tblPr>
              <a:tblGrid>
                <a:gridCol w="6207650">
                  <a:extLst>
                    <a:ext uri="{9D8B030D-6E8A-4147-A177-3AD203B41FA5}">
                      <a16:colId xmlns="" xmlns:a16="http://schemas.microsoft.com/office/drawing/2014/main" val="695487328"/>
                    </a:ext>
                  </a:extLst>
                </a:gridCol>
              </a:tblGrid>
              <a:tr h="370840">
                <a:tc>
                  <a:txBody>
                    <a:bodyPr/>
                    <a:lstStyle/>
                    <a:p>
                      <a:r>
                        <a:rPr lang="es-ES" sz="1100" b="0" dirty="0">
                          <a:solidFill>
                            <a:schemeClr val="tx1"/>
                          </a:solidFill>
                        </a:rPr>
                        <a:t>mecanismo para realizar la supervisión y presentación de informes</a:t>
                      </a:r>
                    </a:p>
                  </a:txBody>
                  <a:tcPr>
                    <a:solidFill>
                      <a:schemeClr val="bg1"/>
                    </a:solidFill>
                  </a:tcPr>
                </a:tc>
                <a:extLst>
                  <a:ext uri="{0D108BD9-81ED-4DB2-BD59-A6C34878D82A}">
                    <a16:rowId xmlns="" xmlns:a16="http://schemas.microsoft.com/office/drawing/2014/main" val="3960515678"/>
                  </a:ext>
                </a:extLst>
              </a:tr>
            </a:tbl>
          </a:graphicData>
        </a:graphic>
      </p:graphicFrame>
      <p:sp>
        <p:nvSpPr>
          <p:cNvPr id="12" name="Flecha: a la derecha 11">
            <a:extLst>
              <a:ext uri="{FF2B5EF4-FFF2-40B4-BE49-F238E27FC236}">
                <a16:creationId xmlns="" xmlns:a16="http://schemas.microsoft.com/office/drawing/2014/main" id="{F96D596B-0410-4C8D-93F7-DAE5186051EE}"/>
              </a:ext>
            </a:extLst>
          </p:cNvPr>
          <p:cNvSpPr/>
          <p:nvPr/>
        </p:nvSpPr>
        <p:spPr>
          <a:xfrm>
            <a:off x="3660580" y="2395227"/>
            <a:ext cx="1319917" cy="5565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17662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FC42A2E-19E6-484B-8A1E-18957C99F981}"/>
              </a:ext>
            </a:extLst>
          </p:cNvPr>
          <p:cNvSpPr>
            <a:spLocks noGrp="1"/>
          </p:cNvSpPr>
          <p:nvPr>
            <p:ph type="title"/>
          </p:nvPr>
        </p:nvSpPr>
        <p:spPr>
          <a:xfrm>
            <a:off x="700635" y="922095"/>
            <a:ext cx="10691265" cy="4957603"/>
          </a:xfrm>
        </p:spPr>
        <p:txBody>
          <a:bodyPr>
            <a:normAutofit/>
          </a:bodyPr>
          <a:lstStyle/>
          <a:p>
            <a:r>
              <a:rPr lang="es-ES" sz="1800" dirty="0">
                <a:solidFill>
                  <a:srgbClr val="FF0000"/>
                </a:solidFill>
                <a:latin typeface="+mn-lt"/>
                <a:cs typeface="Arial" panose="020B0604020202020204" pitchFamily="34" charset="0"/>
              </a:rPr>
              <a:t>Los asesores de infancia en los conflictos armados</a:t>
            </a:r>
            <a:br>
              <a:rPr lang="es-ES" sz="1800" dirty="0">
                <a:solidFill>
                  <a:srgbClr val="FF0000"/>
                </a:solidFill>
                <a:latin typeface="+mn-lt"/>
                <a:cs typeface="Arial" panose="020B0604020202020204" pitchFamily="34" charset="0"/>
              </a:rPr>
            </a:br>
            <a:r>
              <a:rPr lang="es-ES" sz="1400" cap="none" dirty="0">
                <a:solidFill>
                  <a:srgbClr val="000000"/>
                </a:solidFill>
                <a:latin typeface="Arial" panose="020B0604020202020204" pitchFamily="34" charset="0"/>
                <a:cs typeface="Arial" panose="020B0604020202020204" pitchFamily="34" charset="0"/>
              </a:rPr>
              <a:t>L</a:t>
            </a:r>
            <a:r>
              <a:rPr lang="es-ES" sz="1400" b="0" i="0" u="none" strike="noStrike" cap="none" baseline="0" dirty="0">
                <a:solidFill>
                  <a:srgbClr val="000000"/>
                </a:solidFill>
                <a:latin typeface="Arial" panose="020B0604020202020204" pitchFamily="34" charset="0"/>
                <a:cs typeface="Arial" panose="020B0604020202020204" pitchFamily="34" charset="0"/>
              </a:rPr>
              <a:t>a </a:t>
            </a:r>
            <a:r>
              <a:rPr lang="es-ES" sz="1400" cap="none" dirty="0">
                <a:solidFill>
                  <a:srgbClr val="000000"/>
                </a:solidFill>
                <a:latin typeface="Arial" panose="020B0604020202020204" pitchFamily="34" charset="0"/>
                <a:cs typeface="Arial" panose="020B0604020202020204" pitchFamily="34" charset="0"/>
              </a:rPr>
              <a:t>R</a:t>
            </a:r>
            <a:r>
              <a:rPr lang="es-ES" sz="1400" b="0" i="0" u="none" strike="noStrike" cap="none" baseline="0" dirty="0">
                <a:solidFill>
                  <a:srgbClr val="000000"/>
                </a:solidFill>
                <a:latin typeface="Arial" panose="020B0604020202020204" pitchFamily="34" charset="0"/>
                <a:cs typeface="Arial" panose="020B0604020202020204" pitchFamily="34" charset="0"/>
              </a:rPr>
              <a:t>esolución 1379, de 2001, incorpora a los asesores de infancia en las operaciones de mantenimiento de la paz. Esta figura se reitera en todas las resoluciones posteriores en las que se van incrementando sus funciones. </a:t>
            </a:r>
            <a:br>
              <a:rPr lang="es-ES" sz="1400" b="0" i="0" u="none" strike="noStrike" cap="none" baseline="0" dirty="0">
                <a:solidFill>
                  <a:srgbClr val="000000"/>
                </a:solidFill>
                <a:latin typeface="Arial" panose="020B0604020202020204" pitchFamily="34" charset="0"/>
                <a:cs typeface="Arial" panose="020B0604020202020204" pitchFamily="34" charset="0"/>
              </a:rPr>
            </a:br>
            <a:r>
              <a:rPr lang="es-ES" sz="1400" b="0" i="0" u="none" strike="noStrike" cap="none" baseline="0" dirty="0">
                <a:solidFill>
                  <a:srgbClr val="000000"/>
                </a:solidFill>
                <a:latin typeface="Arial" panose="020B0604020202020204" pitchFamily="34" charset="0"/>
                <a:cs typeface="Arial" panose="020B0604020202020204" pitchFamily="34" charset="0"/>
              </a:rPr>
              <a:t/>
            </a:r>
            <a:br>
              <a:rPr lang="es-ES" sz="1400" b="0" i="0" u="none" strike="noStrike" cap="none" baseline="0" dirty="0">
                <a:solidFill>
                  <a:srgbClr val="000000"/>
                </a:solidFill>
                <a:latin typeface="Arial" panose="020B0604020202020204" pitchFamily="34" charset="0"/>
                <a:cs typeface="Arial" panose="020B0604020202020204" pitchFamily="34" charset="0"/>
              </a:rPr>
            </a:br>
            <a:r>
              <a:rPr lang="es-ES" sz="1400" b="0" i="0" u="none" strike="noStrike" cap="none" baseline="0" dirty="0">
                <a:solidFill>
                  <a:srgbClr val="000000"/>
                </a:solidFill>
                <a:latin typeface="Arial" panose="020B0604020202020204" pitchFamily="34" charset="0"/>
                <a:cs typeface="Arial" panose="020B0604020202020204" pitchFamily="34" charset="0"/>
              </a:rPr>
              <a:t>- Personal especializado enviado a las misiones para ayudar a cumplir el mandato de Naciones Unidas sobre protección del niño en un entorno de conflicto armado. </a:t>
            </a:r>
            <a:br>
              <a:rPr lang="es-ES" sz="1400" b="0" i="0" u="none" strike="noStrike" cap="none" baseline="0" dirty="0">
                <a:solidFill>
                  <a:srgbClr val="000000"/>
                </a:solidFill>
                <a:latin typeface="Arial" panose="020B0604020202020204" pitchFamily="34" charset="0"/>
                <a:cs typeface="Arial" panose="020B0604020202020204" pitchFamily="34" charset="0"/>
              </a:rPr>
            </a:br>
            <a:r>
              <a:rPr lang="es-ES" sz="1400" b="0" i="0" u="none" strike="noStrike" cap="none" baseline="0" dirty="0">
                <a:solidFill>
                  <a:srgbClr val="000000"/>
                </a:solidFill>
                <a:latin typeface="Arial" panose="020B0604020202020204" pitchFamily="34" charset="0"/>
                <a:cs typeface="Arial" panose="020B0604020202020204" pitchFamily="34" charset="0"/>
              </a:rPr>
              <a:t>- Todos los miembros de una operación de mantenimiento de la paz pueden desempeñar un papel en la protección de los niños frente a los efectos de la guerra. </a:t>
            </a:r>
            <a:br>
              <a:rPr lang="es-ES" sz="1400" b="0" i="0" u="none" strike="noStrike" cap="none" baseline="0" dirty="0">
                <a:solidFill>
                  <a:srgbClr val="000000"/>
                </a:solidFill>
                <a:latin typeface="Arial" panose="020B0604020202020204" pitchFamily="34" charset="0"/>
                <a:cs typeface="Arial" panose="020B0604020202020204" pitchFamily="34" charset="0"/>
              </a:rPr>
            </a:br>
            <a:r>
              <a:rPr lang="es-ES" sz="1400" b="0" i="0" u="none" strike="noStrike" cap="none" baseline="0" dirty="0">
                <a:solidFill>
                  <a:srgbClr val="000000"/>
                </a:solidFill>
                <a:latin typeface="Arial" panose="020B0604020202020204" pitchFamily="34" charset="0"/>
                <a:cs typeface="Arial" panose="020B0604020202020204" pitchFamily="34" charset="0"/>
              </a:rPr>
              <a:t/>
            </a:r>
            <a:br>
              <a:rPr lang="es-ES" sz="1400" b="0" i="0" u="none" strike="noStrike" cap="none" baseline="0" dirty="0">
                <a:solidFill>
                  <a:srgbClr val="000000"/>
                </a:solidFill>
                <a:latin typeface="Arial" panose="020B0604020202020204" pitchFamily="34" charset="0"/>
                <a:cs typeface="Arial" panose="020B0604020202020204" pitchFamily="34" charset="0"/>
              </a:rPr>
            </a:br>
            <a:r>
              <a:rPr lang="es-ES" sz="1400" b="0" i="0" u="none" strike="noStrike" cap="none" baseline="0" dirty="0">
                <a:solidFill>
                  <a:srgbClr val="000000"/>
                </a:solidFill>
                <a:latin typeface="Arial" panose="020B0604020202020204" pitchFamily="34" charset="0"/>
                <a:cs typeface="Arial" panose="020B0604020202020204" pitchFamily="34" charset="0"/>
              </a:rPr>
              <a:t>En particular, el personal militar tiene una función primordial en las siguientes cuestiones:</a:t>
            </a:r>
            <a:br>
              <a:rPr lang="es-ES" sz="1400" b="0" i="0" u="none" strike="noStrike" cap="none" baseline="0" dirty="0">
                <a:solidFill>
                  <a:srgbClr val="000000"/>
                </a:solidFill>
                <a:latin typeface="Arial" panose="020B0604020202020204" pitchFamily="34" charset="0"/>
                <a:cs typeface="Arial" panose="020B0604020202020204" pitchFamily="34" charset="0"/>
              </a:rPr>
            </a:br>
            <a:r>
              <a:rPr lang="es-ES" sz="1400" b="0" i="0" u="none" strike="noStrike" cap="none" baseline="0" dirty="0">
                <a:solidFill>
                  <a:srgbClr val="000000"/>
                </a:solidFill>
                <a:latin typeface="Arial" panose="020B0604020202020204" pitchFamily="34" charset="0"/>
                <a:cs typeface="Arial" panose="020B0604020202020204" pitchFamily="34" charset="0"/>
              </a:rPr>
              <a:t>	— en la detección y denuncia de las violaciones de los derechos de los menores.</a:t>
            </a:r>
            <a:br>
              <a:rPr lang="es-ES" sz="1400" b="0" i="0" u="none" strike="noStrike" cap="none" baseline="0" dirty="0">
                <a:solidFill>
                  <a:srgbClr val="000000"/>
                </a:solidFill>
                <a:latin typeface="Arial" panose="020B0604020202020204" pitchFamily="34" charset="0"/>
                <a:cs typeface="Arial" panose="020B0604020202020204" pitchFamily="34" charset="0"/>
              </a:rPr>
            </a:br>
            <a:r>
              <a:rPr lang="es-ES" sz="1400" b="0" i="0" u="none" strike="noStrike" cap="none" baseline="0" dirty="0">
                <a:solidFill>
                  <a:srgbClr val="000000"/>
                </a:solidFill>
                <a:latin typeface="Arial" panose="020B0604020202020204" pitchFamily="34" charset="0"/>
                <a:cs typeface="Arial" panose="020B0604020202020204" pitchFamily="34" charset="0"/>
              </a:rPr>
              <a:t>	— en la identificación, liberación y desarme de los que hayan sido reclutados por fuerzas militares o grupos 		    armados.</a:t>
            </a:r>
            <a:br>
              <a:rPr lang="es-ES" sz="1400" b="0" i="0" u="none" strike="noStrike" cap="none" baseline="0" dirty="0">
                <a:solidFill>
                  <a:srgbClr val="000000"/>
                </a:solidFill>
                <a:latin typeface="Arial" panose="020B0604020202020204" pitchFamily="34" charset="0"/>
                <a:cs typeface="Arial" panose="020B0604020202020204" pitchFamily="34" charset="0"/>
              </a:rPr>
            </a:br>
            <a:r>
              <a:rPr lang="es-ES" sz="1400" b="0" i="0" u="none" strike="noStrike" cap="none" baseline="0" dirty="0">
                <a:solidFill>
                  <a:srgbClr val="000000"/>
                </a:solidFill>
                <a:latin typeface="Arial" panose="020B0604020202020204" pitchFamily="34" charset="0"/>
                <a:cs typeface="Arial" panose="020B0604020202020204" pitchFamily="34" charset="0"/>
              </a:rPr>
              <a:t>	— en la persecución de los criminales de guerra, y</a:t>
            </a:r>
            <a:br>
              <a:rPr lang="es-ES" sz="1400" b="0" i="0" u="none" strike="noStrike" cap="none" baseline="0" dirty="0">
                <a:solidFill>
                  <a:srgbClr val="000000"/>
                </a:solidFill>
                <a:latin typeface="Arial" panose="020B0604020202020204" pitchFamily="34" charset="0"/>
                <a:cs typeface="Arial" panose="020B0604020202020204" pitchFamily="34" charset="0"/>
              </a:rPr>
            </a:br>
            <a:r>
              <a:rPr lang="es-ES" sz="1400" b="0" i="0" u="none" strike="noStrike" cap="none" baseline="0" dirty="0">
                <a:solidFill>
                  <a:srgbClr val="000000"/>
                </a:solidFill>
                <a:latin typeface="Arial" panose="020B0604020202020204" pitchFamily="34" charset="0"/>
                <a:cs typeface="Arial" panose="020B0604020202020204" pitchFamily="34" charset="0"/>
              </a:rPr>
              <a:t>	— en proporcionar un entorno de seguridad que permita la actuación de los demás actores comprometidos con la 	    protección y rehabilitación de la infancia. </a:t>
            </a:r>
            <a:endParaRPr lang="es-ES" sz="1400" dirty="0">
              <a:solidFill>
                <a:srgbClr val="FF0000"/>
              </a:solidFill>
              <a:latin typeface="Arial" panose="020B0604020202020204" pitchFamily="34" charset="0"/>
              <a:cs typeface="Arial" panose="020B0604020202020204" pitchFamily="34" charset="0"/>
            </a:endParaRPr>
          </a:p>
        </p:txBody>
      </p:sp>
      <p:pic>
        <p:nvPicPr>
          <p:cNvPr id="4" name="Marcador de contenido 3">
            <a:extLst>
              <a:ext uri="{FF2B5EF4-FFF2-40B4-BE49-F238E27FC236}">
                <a16:creationId xmlns="" xmlns:a16="http://schemas.microsoft.com/office/drawing/2014/main" id="{06B0B04D-5B95-4566-AAD1-BE1B0327D34B}"/>
              </a:ext>
            </a:extLst>
          </p:cNvPr>
          <p:cNvPicPr>
            <a:picLocks noGrp="1" noChangeAspect="1"/>
          </p:cNvPicPr>
          <p:nvPr>
            <p:ph idx="1"/>
          </p:nvPr>
        </p:nvPicPr>
        <p:blipFill>
          <a:blip r:embed="rId2"/>
          <a:stretch>
            <a:fillRect/>
          </a:stretch>
        </p:blipFill>
        <p:spPr>
          <a:xfrm>
            <a:off x="0" y="5879699"/>
            <a:ext cx="12191999" cy="978301"/>
          </a:xfrm>
          <a:prstGeom prst="rect">
            <a:avLst/>
          </a:prstGeom>
        </p:spPr>
      </p:pic>
    </p:spTree>
    <p:extLst>
      <p:ext uri="{BB962C8B-B14F-4D97-AF65-F5344CB8AC3E}">
        <p14:creationId xmlns:p14="http://schemas.microsoft.com/office/powerpoint/2010/main" val="1921802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AB91CD9-1C07-49EF-A45B-24421A598446}"/>
              </a:ext>
            </a:extLst>
          </p:cNvPr>
          <p:cNvSpPr>
            <a:spLocks noGrp="1"/>
          </p:cNvSpPr>
          <p:nvPr>
            <p:ph type="title"/>
          </p:nvPr>
        </p:nvSpPr>
        <p:spPr>
          <a:xfrm>
            <a:off x="700635" y="922095"/>
            <a:ext cx="10691265" cy="4957603"/>
          </a:xfrm>
        </p:spPr>
        <p:txBody>
          <a:bodyPr>
            <a:normAutofit/>
          </a:bodyPr>
          <a:lstStyle/>
          <a:p>
            <a:r>
              <a:rPr lang="es-ES" sz="1800" cap="none" dirty="0" smtClean="0">
                <a:solidFill>
                  <a:srgbClr val="FF0000"/>
                </a:solidFill>
                <a:latin typeface="+mn-lt"/>
              </a:rPr>
              <a:t>Mecanismo de supervisión y presentación de informes y planes de acción</a:t>
            </a:r>
            <a:br>
              <a:rPr lang="es-ES" sz="1800" cap="none" dirty="0" smtClean="0">
                <a:solidFill>
                  <a:srgbClr val="FF0000"/>
                </a:solidFill>
                <a:latin typeface="+mn-lt"/>
              </a:rPr>
            </a:br>
            <a:r>
              <a:rPr lang="es-ES" sz="1800" cap="none" dirty="0" smtClean="0">
                <a:solidFill>
                  <a:srgbClr val="FF0000"/>
                </a:solidFill>
                <a:latin typeface="+mn-lt"/>
              </a:rPr>
              <a:t/>
            </a:r>
            <a:br>
              <a:rPr lang="es-ES" sz="1800" cap="none" dirty="0" smtClean="0">
                <a:solidFill>
                  <a:srgbClr val="FF0000"/>
                </a:solidFill>
                <a:latin typeface="+mn-lt"/>
              </a:rPr>
            </a:br>
            <a:r>
              <a:rPr lang="es-ES" sz="1400" cap="none" dirty="0" smtClean="0">
                <a:latin typeface="+mn-lt"/>
              </a:rPr>
              <a:t>E</a:t>
            </a:r>
            <a:r>
              <a:rPr lang="es-ES" sz="1400" cap="none" dirty="0" smtClean="0">
                <a:effectLst/>
                <a:latin typeface="Arial" panose="020B0604020202020204" pitchFamily="34" charset="0"/>
                <a:ea typeface="Calibri" panose="020F0502020204030204" pitchFamily="34" charset="0"/>
                <a:cs typeface="Times New Roman" panose="02020603050405020304" pitchFamily="18" charset="0"/>
              </a:rPr>
              <a:t>n el año 1999, la Resolución 1261, señalaba y condenaba por primera vez las que se consideraron como las </a:t>
            </a:r>
            <a:r>
              <a:rPr lang="es-ES" sz="1400" b="1" cap="none" dirty="0" smtClean="0">
                <a:effectLst/>
                <a:latin typeface="Arial" panose="020B0604020202020204" pitchFamily="34" charset="0"/>
                <a:ea typeface="Calibri" panose="020F0502020204030204" pitchFamily="34" charset="0"/>
                <a:cs typeface="Times New Roman" panose="02020603050405020304" pitchFamily="18" charset="0"/>
              </a:rPr>
              <a:t>“seis grandes violaciones</a:t>
            </a:r>
            <a:r>
              <a:rPr lang="es-ES" sz="1400" cap="none" dirty="0" smtClean="0">
                <a:effectLst/>
                <a:latin typeface="Arial" panose="020B0604020202020204" pitchFamily="34" charset="0"/>
                <a:ea typeface="Calibri" panose="020F0502020204030204" pitchFamily="34" charset="0"/>
                <a:cs typeface="Times New Roman" panose="02020603050405020304" pitchFamily="18" charset="0"/>
              </a:rPr>
              <a:t>” que afectan a la infancia en la mayoría de las guerras:</a:t>
            </a:r>
            <a:br>
              <a:rPr lang="es-ES" sz="1400" cap="none" dirty="0" smtClean="0">
                <a:effectLst/>
                <a:latin typeface="Arial" panose="020B0604020202020204" pitchFamily="34" charset="0"/>
                <a:ea typeface="Calibri" panose="020F0502020204030204" pitchFamily="34" charset="0"/>
                <a:cs typeface="Times New Roman" panose="02020603050405020304" pitchFamily="18" charset="0"/>
              </a:rPr>
            </a:br>
            <a:r>
              <a:rPr lang="es-ES" sz="1400" cap="none" dirty="0" smtClean="0">
                <a:effectLst/>
                <a:latin typeface="Arial" panose="020B0604020202020204" pitchFamily="34" charset="0"/>
                <a:ea typeface="Calibri" panose="020F0502020204030204" pitchFamily="34" charset="0"/>
                <a:cs typeface="Times New Roman" panose="02020603050405020304" pitchFamily="18" charset="0"/>
              </a:rPr>
              <a:t>	</a:t>
            </a:r>
            <a: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t/>
            </a:r>
            <a:b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br>
            <a: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t>	1. </a:t>
            </a:r>
            <a:r>
              <a:rPr lang="es-ES" sz="1400" cap="none" dirty="0" smtClean="0">
                <a:effectLst/>
                <a:latin typeface="Arial" panose="020B0604020202020204" pitchFamily="34" charset="0"/>
                <a:ea typeface="Calibri" panose="020F0502020204030204" pitchFamily="34" charset="0"/>
                <a:cs typeface="Times New Roman" panose="02020603050405020304" pitchFamily="18" charset="0"/>
              </a:rPr>
              <a:t>el asesinato o mutilación de menores.</a:t>
            </a:r>
            <a: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t/>
            </a:r>
            <a:b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br>
            <a: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t>	2. </a:t>
            </a:r>
            <a:r>
              <a:rPr lang="es-ES" sz="1400" cap="none" dirty="0" smtClean="0">
                <a:effectLst/>
                <a:latin typeface="Arial" panose="020B0604020202020204" pitchFamily="34" charset="0"/>
                <a:ea typeface="Calibri" panose="020F0502020204030204" pitchFamily="34" charset="0"/>
              </a:rPr>
              <a:t>el reclutamiento o utilización como</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3. la violencia sexual						</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4. los ataques a las escuelas u hospitales</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5. la denegación del acceso de los menores a la ayuda humanitaria</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6. el secuestro de menores </a:t>
            </a:r>
            <a:r>
              <a:rPr lang="es-ES" sz="1400" cap="none" dirty="0" smtClean="0">
                <a:latin typeface="Arial" panose="020B0604020202020204" pitchFamily="34" charset="0"/>
                <a:ea typeface="Calibri" panose="020F0502020204030204" pitchFamily="34" charset="0"/>
              </a:rPr>
              <a:t>soldados</a:t>
            </a:r>
            <a:br>
              <a:rPr lang="es-ES" sz="1400" cap="none" dirty="0" smtClean="0">
                <a:latin typeface="Arial" panose="020B0604020202020204" pitchFamily="34" charset="0"/>
                <a:ea typeface="Calibri" panose="020F0502020204030204" pitchFamily="34" charset="0"/>
              </a:rPr>
            </a:br>
            <a:r>
              <a:rPr lang="es-ES" sz="1400" cap="none" dirty="0" smtClean="0">
                <a:latin typeface="Arial" panose="020B0604020202020204" pitchFamily="34" charset="0"/>
                <a:ea typeface="Calibri" panose="020F0502020204030204" pitchFamily="34" charset="0"/>
              </a:rPr>
              <a:t/>
            </a:r>
            <a:br>
              <a:rPr lang="es-ES" sz="1400" cap="none" dirty="0" smtClean="0">
                <a:latin typeface="Arial" panose="020B0604020202020204" pitchFamily="34" charset="0"/>
                <a:ea typeface="Calibri" panose="020F0502020204030204" pitchFamily="34" charset="0"/>
              </a:rPr>
            </a:br>
            <a:r>
              <a:rPr lang="es-ES" sz="1400" cap="none" dirty="0" smtClean="0">
                <a:latin typeface="Arial" panose="020B0604020202020204" pitchFamily="34" charset="0"/>
                <a:ea typeface="Calibri" panose="020F0502020204030204" pitchFamily="34" charset="0"/>
                <a:hlinkClick r:id="rId2"/>
              </a:rPr>
              <a:t>https</a:t>
            </a:r>
            <a:r>
              <a:rPr lang="es-ES" sz="1400" cap="none" dirty="0">
                <a:latin typeface="Arial" panose="020B0604020202020204" pitchFamily="34" charset="0"/>
                <a:ea typeface="Calibri" panose="020F0502020204030204" pitchFamily="34" charset="0"/>
                <a:hlinkClick r:id="rId2"/>
              </a:rPr>
              <a:t>://</a:t>
            </a:r>
            <a:r>
              <a:rPr lang="es-ES" sz="1400" cap="none" dirty="0" smtClean="0">
                <a:latin typeface="Arial" panose="020B0604020202020204" pitchFamily="34" charset="0"/>
                <a:ea typeface="Calibri" panose="020F0502020204030204" pitchFamily="34" charset="0"/>
                <a:hlinkClick r:id="rId2"/>
              </a:rPr>
              <a:t>childrenandarmedconflict.un.org/publications/WorkingPaper-1_SixGraveViolationsLegalFoundation.pdf</a:t>
            </a:r>
            <a:r>
              <a:rPr lang="es-ES" sz="1400" cap="none" dirty="0" smtClean="0">
                <a:latin typeface="Arial" panose="020B0604020202020204" pitchFamily="34" charset="0"/>
                <a:ea typeface="Calibri" panose="020F0502020204030204" pitchFamily="34" charset="0"/>
              </a:rPr>
              <a:t/>
            </a:r>
            <a:br>
              <a:rPr lang="es-ES" sz="1400" cap="none" dirty="0" smtClean="0">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En 2005, la resolución 1612, estableció un mecanismo para realizar la supervisión y presentación de informes que abarca estos seis tipos de violaciones graves.</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Otras medidas que se han puesto en marcha por el consejo de seguridad en sucesivas resoluciones:</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La creación de listas en las que se incluyen las partes que utilizan o reclutan menores en conflictos armados</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Planes de acción </a:t>
            </a:r>
            <a:br>
              <a:rPr lang="es-ES" sz="1400" cap="none" dirty="0" smtClean="0">
                <a:effectLst/>
                <a:latin typeface="Arial" panose="020B0604020202020204" pitchFamily="34" charset="0"/>
                <a:ea typeface="Calibri" panose="020F0502020204030204" pitchFamily="34" charset="0"/>
              </a:rPr>
            </a:br>
            <a:r>
              <a:rPr lang="es-ES" sz="1400" cap="none" dirty="0" smtClean="0">
                <a:effectLst/>
                <a:latin typeface="Arial" panose="020B0604020202020204" pitchFamily="34" charset="0"/>
                <a:ea typeface="Calibri" panose="020F0502020204030204" pitchFamily="34" charset="0"/>
              </a:rPr>
              <a:t>- Plazos de desarme</a:t>
            </a:r>
            <a:endParaRPr lang="es-ES" sz="1400" cap="none" dirty="0">
              <a:latin typeface="+mn-lt"/>
            </a:endParaRPr>
          </a:p>
        </p:txBody>
      </p:sp>
      <p:pic>
        <p:nvPicPr>
          <p:cNvPr id="4" name="Marcador de contenido 3">
            <a:extLst>
              <a:ext uri="{FF2B5EF4-FFF2-40B4-BE49-F238E27FC236}">
                <a16:creationId xmlns="" xmlns:a16="http://schemas.microsoft.com/office/drawing/2014/main" id="{0E310161-7B5C-4B10-9652-F5C2EA181F87}"/>
              </a:ext>
            </a:extLst>
          </p:cNvPr>
          <p:cNvPicPr>
            <a:picLocks noGrp="1" noChangeAspect="1"/>
          </p:cNvPicPr>
          <p:nvPr>
            <p:ph idx="1"/>
          </p:nvPr>
        </p:nvPicPr>
        <p:blipFill>
          <a:blip r:embed="rId3"/>
          <a:stretch>
            <a:fillRect/>
          </a:stretch>
        </p:blipFill>
        <p:spPr>
          <a:xfrm>
            <a:off x="0" y="5879699"/>
            <a:ext cx="12192000" cy="978301"/>
          </a:xfrm>
          <a:prstGeom prst="rect">
            <a:avLst/>
          </a:prstGeom>
        </p:spPr>
      </p:pic>
      <p:pic>
        <p:nvPicPr>
          <p:cNvPr id="5" name="Imagen 4">
            <a:hlinkClick r:id="rId2"/>
          </p:cNvPr>
          <p:cNvPicPr>
            <a:picLocks noChangeAspect="1"/>
          </p:cNvPicPr>
          <p:nvPr/>
        </p:nvPicPr>
        <p:blipFill>
          <a:blip r:embed="rId4"/>
          <a:stretch>
            <a:fillRect/>
          </a:stretch>
        </p:blipFill>
        <p:spPr>
          <a:xfrm>
            <a:off x="8699156" y="1810781"/>
            <a:ext cx="1219573" cy="1410214"/>
          </a:xfrm>
          <a:prstGeom prst="rect">
            <a:avLst/>
          </a:prstGeom>
        </p:spPr>
      </p:pic>
    </p:spTree>
    <p:extLst>
      <p:ext uri="{BB962C8B-B14F-4D97-AF65-F5344CB8AC3E}">
        <p14:creationId xmlns:p14="http://schemas.microsoft.com/office/powerpoint/2010/main" val="3483868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0635" y="881449"/>
            <a:ext cx="10691265" cy="5296929"/>
          </a:xfrm>
        </p:spPr>
        <p:txBody>
          <a:bodyPr/>
          <a:lstStyle/>
          <a:p>
            <a:r>
              <a:rPr lang="es-ES" dirty="0" smtClean="0"/>
              <a:t>Entre </a:t>
            </a:r>
            <a:r>
              <a:rPr lang="es-ES" dirty="0"/>
              <a:t>2005 y 2022, Naciones Unidas verificó 315.000 violaciones graves contra la infancia cometidas por las partes en más de 30 situaciones de conflicto en África, Asia, Oriente Medio y América Latina</a:t>
            </a:r>
            <a:r>
              <a:rPr lang="es-ES" dirty="0" smtClean="0"/>
              <a:t>.</a:t>
            </a:r>
          </a:p>
          <a:p>
            <a:pPr lvl="3"/>
            <a:r>
              <a:rPr lang="es-ES" dirty="0" smtClean="0"/>
              <a:t>Más </a:t>
            </a:r>
            <a:r>
              <a:rPr lang="es-ES" dirty="0"/>
              <a:t>de 120.000 niños y niñas han sido asesinados o mutilados en situaciones de conflicto armado,</a:t>
            </a:r>
          </a:p>
          <a:p>
            <a:pPr lvl="3"/>
            <a:r>
              <a:rPr lang="es-ES" dirty="0"/>
              <a:t>Al menos 105.000 niños y niñas han sido reclutados y utilizados por las partes en conflicto,</a:t>
            </a:r>
          </a:p>
          <a:p>
            <a:pPr lvl="3"/>
            <a:r>
              <a:rPr lang="es-ES" dirty="0"/>
              <a:t>Más de 32.000 niños y niñas han sido secuestrados,</a:t>
            </a:r>
          </a:p>
          <a:p>
            <a:pPr lvl="3"/>
            <a:r>
              <a:rPr lang="es-ES" dirty="0"/>
              <a:t>Más de 16.000 niñas y niños han sido violados, casados a la fuerza o explotados sexualmente por las partes en conflicto,</a:t>
            </a:r>
          </a:p>
          <a:p>
            <a:pPr lvl="3"/>
            <a:r>
              <a:rPr lang="es-ES" dirty="0"/>
              <a:t>Más de 16.000 incidentes de ataques contra escuelas y hospitales,</a:t>
            </a:r>
          </a:p>
          <a:p>
            <a:pPr lvl="3"/>
            <a:r>
              <a:rPr lang="es-ES" dirty="0"/>
              <a:t>Más de 22.000 incidentes de </a:t>
            </a:r>
            <a:r>
              <a:rPr lang="es-ES" dirty="0" smtClean="0"/>
              <a:t>denegación </a:t>
            </a:r>
            <a:r>
              <a:rPr lang="es-ES" dirty="0"/>
              <a:t>de acceso humanitario a los niños</a:t>
            </a:r>
            <a:r>
              <a:rPr lang="es-ES" dirty="0" smtClean="0"/>
              <a:t>.</a:t>
            </a:r>
          </a:p>
          <a:p>
            <a:pPr marL="457200" lvl="1" indent="0">
              <a:buNone/>
            </a:pPr>
            <a:r>
              <a:rPr lang="es-ES" dirty="0"/>
              <a:t>Muchos niños y niñas sufren más de una </a:t>
            </a:r>
            <a:r>
              <a:rPr lang="es-ES" dirty="0" smtClean="0"/>
              <a:t>violación. </a:t>
            </a:r>
            <a:r>
              <a:rPr lang="es-ES" dirty="0"/>
              <a:t>Por ejemplo, el secuestro se combina </a:t>
            </a:r>
            <a:r>
              <a:rPr lang="es-ES" dirty="0" smtClean="0"/>
              <a:t>con el </a:t>
            </a:r>
            <a:r>
              <a:rPr lang="es-ES" dirty="0"/>
              <a:t>reclutamiento, la utilización y la violencia sexual, o bien es una antesala de estas otras violaciones.</a:t>
            </a:r>
          </a:p>
        </p:txBody>
      </p:sp>
    </p:spTree>
    <p:extLst>
      <p:ext uri="{BB962C8B-B14F-4D97-AF65-F5344CB8AC3E}">
        <p14:creationId xmlns:p14="http://schemas.microsoft.com/office/powerpoint/2010/main" val="3500713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0635" y="757881"/>
            <a:ext cx="10691265" cy="5371070"/>
          </a:xfrm>
        </p:spPr>
        <p:txBody>
          <a:bodyPr/>
          <a:lstStyle/>
          <a:p>
            <a:r>
              <a:rPr lang="es-ES" dirty="0" smtClean="0"/>
              <a:t>Los </a:t>
            </a:r>
            <a:r>
              <a:rPr lang="es-ES" dirty="0"/>
              <a:t>niños varones representaron el 73% de todas las víctimas </a:t>
            </a:r>
            <a:r>
              <a:rPr lang="es-ES" dirty="0" smtClean="0"/>
              <a:t>infantiles:</a:t>
            </a:r>
          </a:p>
          <a:p>
            <a:pPr lvl="2"/>
            <a:r>
              <a:rPr lang="es-ES" dirty="0" smtClean="0"/>
              <a:t>Reclutamiento </a:t>
            </a:r>
            <a:r>
              <a:rPr lang="es-ES" dirty="0"/>
              <a:t>y la utilización (85% de varones</a:t>
            </a:r>
            <a:r>
              <a:rPr lang="es-ES" dirty="0" smtClean="0"/>
              <a:t>)</a:t>
            </a:r>
          </a:p>
          <a:p>
            <a:pPr lvl="2"/>
            <a:r>
              <a:rPr lang="es-ES" dirty="0" smtClean="0"/>
              <a:t>Secuestro </a:t>
            </a:r>
            <a:r>
              <a:rPr lang="es-ES" dirty="0"/>
              <a:t>(76% de varones</a:t>
            </a:r>
            <a:r>
              <a:rPr lang="es-ES" dirty="0" smtClean="0"/>
              <a:t>)</a:t>
            </a:r>
          </a:p>
          <a:p>
            <a:pPr lvl="2"/>
            <a:r>
              <a:rPr lang="es-ES" dirty="0" smtClean="0"/>
              <a:t>Asesinato </a:t>
            </a:r>
            <a:r>
              <a:rPr lang="es-ES" dirty="0"/>
              <a:t>y la mutilación (70% de varones</a:t>
            </a:r>
            <a:r>
              <a:rPr lang="es-ES" dirty="0" smtClean="0"/>
              <a:t>)</a:t>
            </a:r>
          </a:p>
          <a:p>
            <a:r>
              <a:rPr lang="es-ES" dirty="0" smtClean="0"/>
              <a:t>La violación </a:t>
            </a:r>
            <a:r>
              <a:rPr lang="es-ES" dirty="0"/>
              <a:t>y otras formas graves de violencia sexual u</a:t>
            </a:r>
            <a:r>
              <a:rPr lang="es-ES" dirty="0" smtClean="0"/>
              <a:t>n </a:t>
            </a:r>
            <a:r>
              <a:rPr lang="es-ES" dirty="0"/>
              <a:t>98</a:t>
            </a:r>
            <a:r>
              <a:rPr lang="es-ES" dirty="0" smtClean="0"/>
              <a:t>% son niñas</a:t>
            </a:r>
          </a:p>
          <a:p>
            <a:r>
              <a:rPr lang="es-ES" dirty="0" smtClean="0"/>
              <a:t>En los conflictos de Ucrania e Israel, no contamos con cifras veraces aún</a:t>
            </a:r>
          </a:p>
          <a:p>
            <a:pPr lvl="1"/>
            <a:r>
              <a:rPr lang="es-ES" dirty="0" smtClean="0"/>
              <a:t>En la guerra de Ucrania el principal problema es la utilización de los menores para la trata  </a:t>
            </a:r>
          </a:p>
          <a:p>
            <a:pPr lvl="1"/>
            <a:r>
              <a:rPr lang="es-ES" dirty="0" smtClean="0"/>
              <a:t>En el conflicto entre Hamas e Israel</a:t>
            </a:r>
            <a:endParaRPr lang="es-ES" dirty="0"/>
          </a:p>
          <a:p>
            <a:pPr lvl="4"/>
            <a:r>
              <a:rPr lang="es-ES" dirty="0"/>
              <a:t>370 escuelas han sido dañadas o destruidas. </a:t>
            </a:r>
          </a:p>
          <a:p>
            <a:pPr lvl="4"/>
            <a:r>
              <a:rPr lang="es-ES" dirty="0"/>
              <a:t>94 hospitales y centros de salud han sido atacados. </a:t>
            </a:r>
          </a:p>
          <a:p>
            <a:pPr lvl="4"/>
            <a:r>
              <a:rPr lang="es-ES" dirty="0"/>
              <a:t>Más de 1.000 niños y niñas palestinos perdieron una o ambas piernas. </a:t>
            </a:r>
          </a:p>
          <a:p>
            <a:pPr lvl="4"/>
            <a:r>
              <a:rPr lang="es-ES" dirty="0"/>
              <a:t>Alrededor de 1,1 millones de niños y niñas  (toda la población infantil de Gaza) se encuentran sin acceso a asistencia humanitaria adecuada. </a:t>
            </a:r>
          </a:p>
        </p:txBody>
      </p:sp>
    </p:spTree>
    <p:extLst>
      <p:ext uri="{BB962C8B-B14F-4D97-AF65-F5344CB8AC3E}">
        <p14:creationId xmlns:p14="http://schemas.microsoft.com/office/powerpoint/2010/main" val="735339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A8EC6BD-B0AE-4EB6-9257-E7CA638746C8}"/>
              </a:ext>
            </a:extLst>
          </p:cNvPr>
          <p:cNvSpPr>
            <a:spLocks noGrp="1"/>
          </p:cNvSpPr>
          <p:nvPr>
            <p:ph type="title"/>
          </p:nvPr>
        </p:nvSpPr>
        <p:spPr>
          <a:xfrm>
            <a:off x="700635" y="922095"/>
            <a:ext cx="10691265" cy="5080559"/>
          </a:xfrm>
        </p:spPr>
        <p:txBody>
          <a:bodyPr>
            <a:normAutofit/>
          </a:bodyPr>
          <a:lstStyle/>
          <a:p>
            <a:r>
              <a:rPr lang="es-ES" sz="1400" cap="none" dirty="0">
                <a:effectLst/>
                <a:latin typeface="Arial" panose="020B0604020202020204" pitchFamily="34" charset="0"/>
                <a:ea typeface="Calibri" panose="020F0502020204030204" pitchFamily="34" charset="0"/>
                <a:cs typeface="Times New Roman" panose="02020603050405020304" pitchFamily="18" charset="0"/>
              </a:rPr>
              <a:t>	Un plan de acción es un compromiso por escrito firmado entre las naciones unidas y las partes que figuran en la lista de responsables del informe anual del secretario general. </a:t>
            </a:r>
            <a:r>
              <a:rPr lang="es-ES" sz="1400" cap="none" dirty="0" smtClean="0">
                <a:effectLst/>
                <a:latin typeface="Arial" panose="020B0604020202020204" pitchFamily="34" charset="0"/>
                <a:ea typeface="Calibri" panose="020F0502020204030204" pitchFamily="34" charset="0"/>
                <a:cs typeface="Times New Roman" panose="02020603050405020304" pitchFamily="18" charset="0"/>
              </a:rPr>
              <a:t>Cada </a:t>
            </a:r>
            <a:r>
              <a:rPr lang="es-ES" sz="1400" cap="none" dirty="0">
                <a:effectLst/>
                <a:latin typeface="Arial" panose="020B0604020202020204" pitchFamily="34" charset="0"/>
                <a:ea typeface="Calibri" panose="020F0502020204030204" pitchFamily="34" charset="0"/>
                <a:cs typeface="Times New Roman" panose="02020603050405020304" pitchFamily="18" charset="0"/>
              </a:rPr>
              <a:t>plan de acción describe una serie de medidas y plazos de ejecución, medidas que pueden ser, entre otras:</a:t>
            </a:r>
            <a:br>
              <a:rPr lang="es-ES" sz="1400" cap="none" dirty="0">
                <a:effectLst/>
                <a:latin typeface="Arial" panose="020B0604020202020204" pitchFamily="34" charset="0"/>
                <a:ea typeface="Calibri" panose="020F0502020204030204" pitchFamily="34" charset="0"/>
                <a:cs typeface="Times New Roman" panose="02020603050405020304" pitchFamily="18" charset="0"/>
              </a:rPr>
            </a:br>
            <a:r>
              <a:rPr lang="es-ES" sz="1400" cap="none" dirty="0">
                <a:effectLst/>
                <a:latin typeface="Arial" panose="020B0604020202020204" pitchFamily="34" charset="0"/>
                <a:ea typeface="Calibri" panose="020F0502020204030204" pitchFamily="34" charset="0"/>
                <a:cs typeface="Times New Roman" panose="02020603050405020304" pitchFamily="18" charset="0"/>
              </a:rPr>
              <a:t/>
            </a:r>
            <a:br>
              <a:rPr lang="es-ES" sz="1400" cap="none" dirty="0">
                <a:effectLst/>
                <a:latin typeface="Arial" panose="020B0604020202020204" pitchFamily="34" charset="0"/>
                <a:ea typeface="Calibri" panose="020F0502020204030204" pitchFamily="34" charset="0"/>
                <a:cs typeface="Times New Roman" panose="02020603050405020304" pitchFamily="18" charset="0"/>
              </a:rPr>
            </a:br>
            <a:r>
              <a:rPr lang="es-ES" sz="1400" cap="none" dirty="0">
                <a:effectLst/>
                <a:latin typeface="Arial" panose="020B0604020202020204" pitchFamily="34" charset="0"/>
                <a:ea typeface="Calibri" panose="020F0502020204030204" pitchFamily="34" charset="0"/>
                <a:cs typeface="Times New Roman" panose="02020603050405020304" pitchFamily="18" charset="0"/>
              </a:rPr>
              <a:t>	- </a:t>
            </a:r>
            <a:r>
              <a:rPr lang="es-ES" sz="1400" cap="none" dirty="0">
                <a:effectLst/>
                <a:latin typeface="Arial" panose="020B0604020202020204" pitchFamily="34" charset="0"/>
                <a:ea typeface="Calibri" panose="020F0502020204030204" pitchFamily="34" charset="0"/>
              </a:rPr>
              <a:t>tipificar el reclutamiento y la utilización de menores por las fuerzas armadas y detener las acciones con este fin. 	  por "reclutamiento" entendemos el reclutamiento obligatorio, forzado o voluntario en cualquier tipo de fuerza 	 	  armada o grupo armado.</a:t>
            </a:r>
            <a:br>
              <a:rPr lang="es-ES" sz="1400" cap="none" dirty="0">
                <a:effectLst/>
                <a:latin typeface="Arial" panose="020B0604020202020204" pitchFamily="34" charset="0"/>
                <a:ea typeface="Calibri" panose="020F0502020204030204" pitchFamily="34" charset="0"/>
              </a:rPr>
            </a:br>
            <a:r>
              <a:rPr lang="es-ES" sz="1400" cap="none" dirty="0">
                <a:effectLst/>
                <a:latin typeface="Arial" panose="020B0604020202020204" pitchFamily="34" charset="0"/>
                <a:ea typeface="Calibri" panose="020F0502020204030204" pitchFamily="34" charset="0"/>
              </a:rPr>
              <a:t>	- </a:t>
            </a:r>
            <a:r>
              <a:rPr lang="es-ES" sz="1400" cap="none" dirty="0">
                <a:effectLst/>
                <a:latin typeface="Arial" panose="020B0604020202020204" pitchFamily="34" charset="0"/>
                <a:ea typeface="Calibri" panose="020F0502020204030204" pitchFamily="34" charset="0"/>
                <a:cs typeface="Times New Roman" panose="02020603050405020304" pitchFamily="18" charset="0"/>
              </a:rPr>
              <a:t>investigar y enjuiciar a las personas que utilizan y reclutan menores.</a:t>
            </a:r>
            <a:br>
              <a:rPr lang="es-ES" sz="1400" cap="none" dirty="0">
                <a:effectLst/>
                <a:latin typeface="Arial" panose="020B0604020202020204" pitchFamily="34" charset="0"/>
                <a:ea typeface="Calibri" panose="020F0502020204030204" pitchFamily="34" charset="0"/>
                <a:cs typeface="Times New Roman" panose="02020603050405020304" pitchFamily="18" charset="0"/>
              </a:rPr>
            </a:br>
            <a:r>
              <a:rPr lang="es-ES" sz="1400" cap="none" dirty="0">
                <a:effectLst/>
                <a:latin typeface="Arial" panose="020B0604020202020204" pitchFamily="34" charset="0"/>
                <a:ea typeface="Calibri" panose="020F0502020204030204" pitchFamily="34" charset="0"/>
                <a:cs typeface="Times New Roman" panose="02020603050405020304" pitchFamily="18" charset="0"/>
              </a:rPr>
              <a:t>	- nombrar especialistas sobre protección de menores en las fuerzas de seguridad, proporcionando acceso a 	 	  campamentos y bases militares para verificar que no hay menores presentes.</a:t>
            </a:r>
            <a:br>
              <a:rPr lang="es-ES" sz="1400" cap="none" dirty="0">
                <a:effectLst/>
                <a:latin typeface="Arial" panose="020B0604020202020204" pitchFamily="34" charset="0"/>
                <a:ea typeface="Calibri" panose="020F0502020204030204" pitchFamily="34" charset="0"/>
                <a:cs typeface="Times New Roman" panose="02020603050405020304" pitchFamily="18" charset="0"/>
              </a:rPr>
            </a:br>
            <a:r>
              <a:rPr lang="es-ES" sz="1400" cap="none" dirty="0">
                <a:effectLst/>
                <a:latin typeface="Arial" panose="020B0604020202020204" pitchFamily="34" charset="0"/>
                <a:ea typeface="Calibri" panose="020F0502020204030204" pitchFamily="34" charset="0"/>
                <a:cs typeface="Times New Roman" panose="02020603050405020304" pitchFamily="18" charset="0"/>
              </a:rPr>
              <a:t>	- </a:t>
            </a:r>
            <a:r>
              <a:rPr lang="es-ES" sz="1400" cap="none" dirty="0">
                <a:effectLst/>
                <a:latin typeface="Arial" panose="020B0604020202020204" pitchFamily="34" charset="0"/>
                <a:ea typeface="Calibri" panose="020F0502020204030204" pitchFamily="34" charset="0"/>
              </a:rPr>
              <a:t>liberar a todos los menores identificados proporcionando programas de liberación y reintegración.</a:t>
            </a:r>
            <a:br>
              <a:rPr lang="es-ES" sz="1400" cap="none" dirty="0">
                <a:effectLst/>
                <a:latin typeface="Arial" panose="020B0604020202020204" pitchFamily="34" charset="0"/>
                <a:ea typeface="Calibri" panose="020F0502020204030204" pitchFamily="34" charset="0"/>
              </a:rPr>
            </a:br>
            <a:r>
              <a:rPr lang="es-ES" sz="1400" cap="none" dirty="0">
                <a:effectLst/>
                <a:latin typeface="Arial" panose="020B0604020202020204" pitchFamily="34" charset="0"/>
                <a:ea typeface="Calibri" panose="020F0502020204030204" pitchFamily="34" charset="0"/>
              </a:rPr>
              <a:t>	- </a:t>
            </a:r>
            <a:r>
              <a:rPr lang="es-ES" sz="1400" cap="none" dirty="0">
                <a:effectLst/>
                <a:latin typeface="Arial" panose="020B0604020202020204" pitchFamily="34" charset="0"/>
                <a:ea typeface="Calibri" panose="020F0502020204030204" pitchFamily="34" charset="0"/>
                <a:cs typeface="Times New Roman" panose="02020603050405020304" pitchFamily="18" charset="0"/>
              </a:rPr>
              <a:t>fortalecer los sistemas de inscripción de nacimientos y mecanismos de verificación de la edad.</a:t>
            </a:r>
            <a:br>
              <a:rPr lang="es-ES" sz="1400" cap="none" dirty="0">
                <a:effectLst/>
                <a:latin typeface="Arial" panose="020B0604020202020204" pitchFamily="34" charset="0"/>
                <a:ea typeface="Calibri" panose="020F0502020204030204" pitchFamily="34" charset="0"/>
                <a:cs typeface="Times New Roman" panose="02020603050405020304" pitchFamily="18" charset="0"/>
              </a:rPr>
            </a:br>
            <a:r>
              <a:rPr lang="es-ES" sz="1400" cap="none" dirty="0">
                <a:effectLst/>
                <a:latin typeface="Arial" panose="020B0604020202020204" pitchFamily="34" charset="0"/>
                <a:ea typeface="Calibri" panose="020F0502020204030204" pitchFamily="34" charset="0"/>
                <a:cs typeface="Times New Roman" panose="02020603050405020304" pitchFamily="18" charset="0"/>
              </a:rPr>
              <a:t>	- </a:t>
            </a:r>
            <a:r>
              <a:rPr lang="es-ES" sz="1400" cap="none" dirty="0">
                <a:effectLst/>
                <a:latin typeface="Arial" panose="020B0604020202020204" pitchFamily="34" charset="0"/>
                <a:ea typeface="Calibri" panose="020F0502020204030204" pitchFamily="34" charset="0"/>
              </a:rPr>
              <a:t>poner en marcha campañas de sensibilización social.</a:t>
            </a:r>
            <a:r>
              <a:rPr lang="es-ES" sz="1400" cap="none" dirty="0">
                <a:effectLst/>
                <a:latin typeface="Calibri" panose="020F0502020204030204" pitchFamily="34" charset="0"/>
                <a:ea typeface="Calibri" panose="020F0502020204030204" pitchFamily="34" charset="0"/>
                <a:cs typeface="Times New Roman" panose="02020603050405020304" pitchFamily="18" charset="0"/>
              </a:rPr>
              <a:t/>
            </a:r>
            <a:br>
              <a:rPr lang="es-ES" sz="1400" cap="none" dirty="0">
                <a:effectLst/>
                <a:latin typeface="Calibri" panose="020F0502020204030204" pitchFamily="34" charset="0"/>
                <a:ea typeface="Calibri" panose="020F0502020204030204" pitchFamily="34" charset="0"/>
                <a:cs typeface="Times New Roman" panose="02020603050405020304" pitchFamily="18" charset="0"/>
              </a:rPr>
            </a:br>
            <a:r>
              <a:rPr lang="es-ES" sz="1400" cap="none" dirty="0">
                <a:effectLst/>
                <a:latin typeface="Calibri" panose="020F0502020204030204" pitchFamily="34" charset="0"/>
                <a:ea typeface="Calibri" panose="020F0502020204030204" pitchFamily="34" charset="0"/>
                <a:cs typeface="Times New Roman" panose="02020603050405020304" pitchFamily="18" charset="0"/>
              </a:rPr>
              <a:t/>
            </a:r>
            <a:br>
              <a:rPr lang="es-ES" sz="1400" cap="none" dirty="0">
                <a:effectLst/>
                <a:latin typeface="Calibri" panose="020F0502020204030204" pitchFamily="34" charset="0"/>
                <a:ea typeface="Calibri" panose="020F0502020204030204" pitchFamily="34" charset="0"/>
                <a:cs typeface="Times New Roman" panose="02020603050405020304" pitchFamily="18" charset="0"/>
              </a:rPr>
            </a:br>
            <a: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t>Los </a:t>
            </a:r>
            <a:r>
              <a:rPr lang="es-ES" sz="1400" cap="none"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mecanismos de rendición de cuentas </a:t>
            </a:r>
            <a: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t>son fundamentales en las crisis actuales. Hay que recuperar </a:t>
            </a:r>
            <a:r>
              <a:rPr lang="es-ES" sz="1400" cap="none" dirty="0">
                <a:latin typeface="Calibri" panose="020F0502020204030204" pitchFamily="34" charset="0"/>
                <a:ea typeface="Calibri" panose="020F0502020204030204" pitchFamily="34" charset="0"/>
                <a:cs typeface="Times New Roman" panose="02020603050405020304" pitchFamily="18" charset="0"/>
              </a:rPr>
              <a:t>la </a:t>
            </a:r>
            <a:r>
              <a:rPr lang="es-ES" sz="1400" cap="none" dirty="0" smtClean="0">
                <a:latin typeface="Calibri" panose="020F0502020204030204" pitchFamily="34" charset="0"/>
                <a:ea typeface="Calibri" panose="020F0502020204030204" pitchFamily="34" charset="0"/>
                <a:cs typeface="Times New Roman" panose="02020603050405020304" pitchFamily="18" charset="0"/>
              </a:rPr>
              <a:t>cordura; </a:t>
            </a:r>
            <a:r>
              <a:rPr lang="es-ES" sz="1400" cap="none" dirty="0">
                <a:latin typeface="Calibri" panose="020F0502020204030204" pitchFamily="34" charset="0"/>
                <a:ea typeface="Calibri" panose="020F0502020204030204" pitchFamily="34" charset="0"/>
                <a:cs typeface="Times New Roman" panose="02020603050405020304" pitchFamily="18" charset="0"/>
              </a:rPr>
              <a:t>devolver a la humanidad a su núcleo y a sus fundamentos.</a:t>
            </a:r>
            <a:r>
              <a:rPr lang="es-ES" sz="1400" cap="none" dirty="0">
                <a:effectLst/>
                <a:latin typeface="Calibri" panose="020F0502020204030204" pitchFamily="34" charset="0"/>
                <a:ea typeface="Calibri" panose="020F0502020204030204" pitchFamily="34" charset="0"/>
                <a:cs typeface="Times New Roman" panose="02020603050405020304" pitchFamily="18" charset="0"/>
              </a:rPr>
              <a:t/>
            </a:r>
            <a:br>
              <a:rPr lang="es-ES" sz="1400" cap="none" dirty="0">
                <a:effectLst/>
                <a:latin typeface="Calibri" panose="020F0502020204030204" pitchFamily="34" charset="0"/>
                <a:ea typeface="Calibri" panose="020F0502020204030204" pitchFamily="34" charset="0"/>
                <a:cs typeface="Times New Roman" panose="02020603050405020304" pitchFamily="18" charset="0"/>
              </a:rPr>
            </a:br>
            <a:r>
              <a:rPr lang="es-ES" sz="1400" cap="none" dirty="0">
                <a:effectLst/>
                <a:latin typeface="Calibri" panose="020F0502020204030204" pitchFamily="34" charset="0"/>
                <a:ea typeface="Calibri" panose="020F0502020204030204" pitchFamily="34" charset="0"/>
                <a:cs typeface="Times New Roman" panose="02020603050405020304" pitchFamily="18" charset="0"/>
              </a:rPr>
              <a:t/>
            </a:r>
            <a:br>
              <a:rPr lang="es-ES" sz="1400" cap="none" dirty="0">
                <a:effectLst/>
                <a:latin typeface="Calibri" panose="020F0502020204030204" pitchFamily="34" charset="0"/>
                <a:ea typeface="Calibri" panose="020F0502020204030204" pitchFamily="34" charset="0"/>
                <a:cs typeface="Times New Roman" panose="02020603050405020304" pitchFamily="18" charset="0"/>
              </a:rPr>
            </a:br>
            <a: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t/>
            </a:r>
            <a:br>
              <a:rPr lang="es-ES" sz="1400" cap="none" dirty="0" smtClean="0">
                <a:effectLst/>
                <a:latin typeface="Calibri" panose="020F0502020204030204" pitchFamily="34" charset="0"/>
                <a:ea typeface="Calibri" panose="020F0502020204030204" pitchFamily="34" charset="0"/>
                <a:cs typeface="Times New Roman" panose="02020603050405020304" pitchFamily="18" charset="0"/>
              </a:rPr>
            </a:br>
            <a:r>
              <a:rPr lang="es-ES" sz="1400" b="1" cap="none"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SANCIONES</a:t>
            </a:r>
            <a:r>
              <a:rPr lang="es-ES" sz="1400" cap="none" dirty="0">
                <a:effectLst/>
                <a:latin typeface="Calibri" panose="020F0502020204030204" pitchFamily="34" charset="0"/>
                <a:ea typeface="Calibri" panose="020F0502020204030204" pitchFamily="34" charset="0"/>
                <a:cs typeface="Times New Roman" panose="02020603050405020304" pitchFamily="18" charset="0"/>
              </a:rPr>
              <a:t>: RESOLUCIÓN 1539/2003.                                  ECONÓMICAS</a:t>
            </a:r>
            <a:br>
              <a:rPr lang="es-ES" sz="1400" cap="none" dirty="0">
                <a:effectLst/>
                <a:latin typeface="Calibri" panose="020F0502020204030204" pitchFamily="34" charset="0"/>
                <a:ea typeface="Calibri" panose="020F0502020204030204" pitchFamily="34" charset="0"/>
                <a:cs typeface="Times New Roman" panose="02020603050405020304" pitchFamily="18" charset="0"/>
              </a:rPr>
            </a:br>
            <a:r>
              <a:rPr lang="es-ES" sz="1400" cap="none" dirty="0">
                <a:effectLst/>
                <a:latin typeface="Calibri" panose="020F0502020204030204" pitchFamily="34" charset="0"/>
                <a:ea typeface="Calibri" panose="020F0502020204030204" pitchFamily="34" charset="0"/>
                <a:cs typeface="Times New Roman" panose="02020603050405020304" pitchFamily="18" charset="0"/>
              </a:rPr>
              <a:t>                       JUDICIALES.                                                         JUDICIALES</a:t>
            </a:r>
            <a:br>
              <a:rPr lang="es-ES" sz="1400" cap="none" dirty="0">
                <a:effectLst/>
                <a:latin typeface="Calibri" panose="020F0502020204030204" pitchFamily="34" charset="0"/>
                <a:ea typeface="Calibri" panose="020F0502020204030204" pitchFamily="34" charset="0"/>
                <a:cs typeface="Times New Roman" panose="02020603050405020304" pitchFamily="18" charset="0"/>
              </a:rPr>
            </a:br>
            <a:endParaRPr lang="es-ES" sz="1400" cap="none" dirty="0"/>
          </a:p>
        </p:txBody>
      </p:sp>
      <p:pic>
        <p:nvPicPr>
          <p:cNvPr id="4" name="Marcador de contenido 3">
            <a:extLst>
              <a:ext uri="{FF2B5EF4-FFF2-40B4-BE49-F238E27FC236}">
                <a16:creationId xmlns="" xmlns:a16="http://schemas.microsoft.com/office/drawing/2014/main" id="{1864B538-1440-4FFD-9A5D-90B175E94512}"/>
              </a:ext>
            </a:extLst>
          </p:cNvPr>
          <p:cNvPicPr>
            <a:picLocks noGrp="1" noChangeAspect="1"/>
          </p:cNvPicPr>
          <p:nvPr>
            <p:ph idx="1"/>
          </p:nvPr>
        </p:nvPicPr>
        <p:blipFill>
          <a:blip r:embed="rId2"/>
          <a:stretch>
            <a:fillRect/>
          </a:stretch>
        </p:blipFill>
        <p:spPr>
          <a:xfrm>
            <a:off x="0" y="6002655"/>
            <a:ext cx="12192000" cy="855345"/>
          </a:xfrm>
          <a:prstGeom prst="rect">
            <a:avLst/>
          </a:prstGeom>
        </p:spPr>
      </p:pic>
      <p:sp>
        <p:nvSpPr>
          <p:cNvPr id="3" name="Flecha: a la derecha 2">
            <a:extLst>
              <a:ext uri="{FF2B5EF4-FFF2-40B4-BE49-F238E27FC236}">
                <a16:creationId xmlns="" xmlns:a16="http://schemas.microsoft.com/office/drawing/2014/main" id="{42F1E91A-14A4-4140-A481-D08CAF431706}"/>
              </a:ext>
            </a:extLst>
          </p:cNvPr>
          <p:cNvSpPr/>
          <p:nvPr/>
        </p:nvSpPr>
        <p:spPr>
          <a:xfrm>
            <a:off x="3737113" y="4889050"/>
            <a:ext cx="1264257" cy="5565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0000"/>
              </a:solidFill>
            </a:endParaRPr>
          </a:p>
        </p:txBody>
      </p:sp>
      <p:sp>
        <p:nvSpPr>
          <p:cNvPr id="5" name="Flecha: a la derecha 4">
            <a:extLst>
              <a:ext uri="{FF2B5EF4-FFF2-40B4-BE49-F238E27FC236}">
                <a16:creationId xmlns="" xmlns:a16="http://schemas.microsoft.com/office/drawing/2014/main" id="{8CF82E98-7304-41A9-9FAC-34B5EE237883}"/>
              </a:ext>
            </a:extLst>
          </p:cNvPr>
          <p:cNvSpPr/>
          <p:nvPr/>
        </p:nvSpPr>
        <p:spPr>
          <a:xfrm>
            <a:off x="3212327" y="5171340"/>
            <a:ext cx="1789043"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87503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F6B69EE-4018-44F0-865D-464F1B18D475}"/>
              </a:ext>
            </a:extLst>
          </p:cNvPr>
          <p:cNvSpPr>
            <a:spLocks noGrp="1"/>
          </p:cNvSpPr>
          <p:nvPr>
            <p:ph type="title"/>
          </p:nvPr>
        </p:nvSpPr>
        <p:spPr>
          <a:xfrm>
            <a:off x="700635" y="922095"/>
            <a:ext cx="10691265" cy="5080559"/>
          </a:xfrm>
        </p:spPr>
        <p:txBody>
          <a:bodyPr>
            <a:normAutofit/>
          </a:bodyPr>
          <a:lstStyle/>
          <a:p>
            <a:r>
              <a:rPr lang="es-ES" sz="1800" dirty="0">
                <a:solidFill>
                  <a:srgbClr val="FF0000"/>
                </a:solidFill>
                <a:latin typeface="+mn-lt"/>
              </a:rPr>
              <a:t>Régimen jurídico aplicable a los niños soldados</a:t>
            </a:r>
            <a:br>
              <a:rPr lang="es-ES" sz="1800" dirty="0">
                <a:solidFill>
                  <a:srgbClr val="FF0000"/>
                </a:solidFill>
                <a:latin typeface="+mn-lt"/>
              </a:rPr>
            </a:br>
            <a:r>
              <a:rPr lang="es-ES" sz="1800" dirty="0">
                <a:solidFill>
                  <a:srgbClr val="FF0000"/>
                </a:solidFill>
                <a:latin typeface="+mn-lt"/>
              </a:rPr>
              <a:t/>
            </a:r>
            <a:br>
              <a:rPr lang="es-ES" sz="1800" dirty="0">
                <a:solidFill>
                  <a:srgbClr val="FF0000"/>
                </a:solidFill>
                <a:latin typeface="+mn-lt"/>
              </a:rPr>
            </a:br>
            <a:r>
              <a:rPr lang="es-ES" sz="1800" dirty="0">
                <a:latin typeface="+mn-lt"/>
              </a:rPr>
              <a:t>P</a:t>
            </a:r>
            <a:r>
              <a:rPr lang="es-ES" sz="1400" b="1" cap="none" dirty="0">
                <a:latin typeface="+mn-lt"/>
              </a:rPr>
              <a:t>rincipios de Ciudad del Cabo</a:t>
            </a:r>
            <a:r>
              <a:rPr lang="es-ES" sz="1800" dirty="0">
                <a:latin typeface="+mn-lt"/>
              </a:rPr>
              <a:t>: </a:t>
            </a:r>
            <a:r>
              <a:rPr lang="es-ES" sz="1400" b="0" i="0" u="none" strike="noStrike" cap="none" baseline="0" dirty="0">
                <a:solidFill>
                  <a:srgbClr val="000000"/>
                </a:solidFill>
                <a:latin typeface="New Baskerville"/>
              </a:rPr>
              <a:t>«niño soldado» es toda persona menor de 18 años de edad que forma parte de cualquier fuerza armada regular o irregular en la función o capacidad que sea, lo que comprende, entre otros, cocineros, porteadores, mensajeros o cualquiera que acompañe a dichos grupos, salvo los familiares. la definición incluye a las niñas reclutadas con fines sexuales y para matrimonios forzados. </a:t>
            </a:r>
            <a:br>
              <a:rPr lang="es-ES" sz="1400" b="0" i="0" u="none" strike="noStrike" cap="none" baseline="0" dirty="0">
                <a:solidFill>
                  <a:srgbClr val="000000"/>
                </a:solidFill>
                <a:latin typeface="New Baskerville"/>
              </a:rPr>
            </a:br>
            <a:r>
              <a:rPr lang="es-ES" sz="1400" b="0" i="0" u="none" strike="noStrike" cap="none" baseline="0" dirty="0">
                <a:solidFill>
                  <a:srgbClr val="000000"/>
                </a:solidFill>
                <a:latin typeface="New Baskerville"/>
              </a:rPr>
              <a:t>“Menores combatientes”: elimina las connotaciones del término “soldado” referido a los menores.</a:t>
            </a:r>
            <a:br>
              <a:rPr lang="es-ES" sz="1400" b="0" i="0" u="none" strike="noStrike" cap="none" baseline="0" dirty="0">
                <a:solidFill>
                  <a:srgbClr val="000000"/>
                </a:solidFill>
                <a:latin typeface="New Baskerville"/>
              </a:rPr>
            </a:br>
            <a:r>
              <a:rPr lang="es-ES" sz="1400" b="0" i="0" u="none" strike="noStrike" cap="none" baseline="0" dirty="0">
                <a:solidFill>
                  <a:srgbClr val="000000"/>
                </a:solidFill>
                <a:latin typeface="New Baskerville"/>
              </a:rPr>
              <a:t>Los menores que participen en las hostilidades sin ser combatientes están sujetos a la legislación del país del que sean nacionales. </a:t>
            </a:r>
            <a:br>
              <a:rPr lang="es-ES" sz="1400" b="0" i="0" u="none" strike="noStrike" cap="none" baseline="0" dirty="0">
                <a:solidFill>
                  <a:srgbClr val="000000"/>
                </a:solidFill>
                <a:latin typeface="New Baskerville"/>
              </a:rPr>
            </a:br>
            <a:r>
              <a:rPr lang="es-ES" sz="1400" b="0" i="0" u="none" strike="noStrike" cap="none" baseline="0" dirty="0">
                <a:solidFill>
                  <a:srgbClr val="000000"/>
                </a:solidFill>
                <a:latin typeface="New Baskerville"/>
              </a:rPr>
              <a:t/>
            </a:r>
            <a:br>
              <a:rPr lang="es-ES" sz="1400" b="0" i="0" u="none" strike="noStrike" cap="none" baseline="0" dirty="0">
                <a:solidFill>
                  <a:srgbClr val="000000"/>
                </a:solidFill>
                <a:latin typeface="New Baskerville"/>
              </a:rPr>
            </a:br>
            <a:r>
              <a:rPr lang="es-ES" sz="1400" b="0" i="0" u="none" strike="noStrike" cap="none" baseline="0" dirty="0">
                <a:solidFill>
                  <a:srgbClr val="000000"/>
                </a:solidFill>
                <a:latin typeface="New Baskerville"/>
              </a:rPr>
              <a:t>- </a:t>
            </a:r>
            <a:r>
              <a:rPr lang="es-ES" sz="1800" b="0" i="0" u="none" strike="noStrike" cap="none" baseline="0" dirty="0">
                <a:solidFill>
                  <a:srgbClr val="000000"/>
                </a:solidFill>
                <a:latin typeface="New Baskerville"/>
              </a:rPr>
              <a:t>los menores de entre 15 y 18 años enrolados en las fuerzas armadas </a:t>
            </a:r>
            <a:br>
              <a:rPr lang="es-ES" sz="1800" b="0" i="0" u="none" strike="noStrike" cap="none" baseline="0" dirty="0">
                <a:solidFill>
                  <a:srgbClr val="000000"/>
                </a:solidFill>
                <a:latin typeface="New Baskerville"/>
              </a:rPr>
            </a:br>
            <a:r>
              <a:rPr lang="es-ES" sz="1800" b="0" i="0" u="none" strike="noStrike" cap="none" baseline="0" dirty="0">
                <a:solidFill>
                  <a:srgbClr val="000000"/>
                </a:solidFill>
                <a:latin typeface="New Baskerville"/>
              </a:rPr>
              <a:t>tienen la condición jurídica de combatientes, por lo que, en caso de captura, aunque esté prohibida su participación en las hostilidades, se benefician del status jurídico de prisioneros de guerra </a:t>
            </a:r>
            <a:br>
              <a:rPr lang="es-ES" sz="1800" b="0" i="0" u="none" strike="noStrike" cap="none" baseline="0" dirty="0">
                <a:solidFill>
                  <a:srgbClr val="000000"/>
                </a:solidFill>
                <a:latin typeface="New Baskerville"/>
              </a:rPr>
            </a:br>
            <a:r>
              <a:rPr lang="es-ES" sz="1800" b="0" i="0" u="none" strike="noStrike" cap="none" baseline="0" dirty="0">
                <a:solidFill>
                  <a:srgbClr val="000000"/>
                </a:solidFill>
                <a:latin typeface="New Baskerville"/>
              </a:rPr>
              <a:t>- los combatientes capturados menores de 15 años, no podrán ser condenados por haber participado en el conflicto con armas, </a:t>
            </a:r>
            <a:br>
              <a:rPr lang="es-ES" sz="1800" b="0" i="0" u="none" strike="noStrike" cap="none" baseline="0" dirty="0">
                <a:solidFill>
                  <a:srgbClr val="000000"/>
                </a:solidFill>
                <a:latin typeface="New Baskerville"/>
              </a:rPr>
            </a:br>
            <a:r>
              <a:rPr lang="es-ES" sz="1800" b="0" i="0" u="none" strike="noStrike" cap="none" baseline="0" dirty="0">
                <a:solidFill>
                  <a:srgbClr val="000000"/>
                </a:solidFill>
                <a:latin typeface="New Baskerville"/>
              </a:rPr>
              <a:t>- los menores que han perpetrado crímenes de guerra o infracciones graves contra el derecho internacional humanitario son responsables de los actos cometidos</a:t>
            </a:r>
            <a:r>
              <a:rPr lang="es-ES" sz="1800" b="0" i="0" u="none" strike="noStrike" baseline="0" dirty="0">
                <a:solidFill>
                  <a:srgbClr val="000000"/>
                </a:solidFill>
                <a:latin typeface="New Baskerville"/>
              </a:rPr>
              <a:t>, </a:t>
            </a:r>
            <a:endParaRPr lang="es-ES" sz="1400" dirty="0">
              <a:solidFill>
                <a:srgbClr val="FF0000"/>
              </a:solidFill>
              <a:latin typeface="+mn-lt"/>
            </a:endParaRPr>
          </a:p>
        </p:txBody>
      </p:sp>
      <p:pic>
        <p:nvPicPr>
          <p:cNvPr id="4" name="Marcador de contenido 3">
            <a:extLst>
              <a:ext uri="{FF2B5EF4-FFF2-40B4-BE49-F238E27FC236}">
                <a16:creationId xmlns="" xmlns:a16="http://schemas.microsoft.com/office/drawing/2014/main" id="{6710F6C4-4B30-4F21-B1D2-FD618DC2A2C4}"/>
              </a:ext>
            </a:extLst>
          </p:cNvPr>
          <p:cNvPicPr>
            <a:picLocks noGrp="1" noChangeAspect="1"/>
          </p:cNvPicPr>
          <p:nvPr>
            <p:ph idx="1"/>
          </p:nvPr>
        </p:nvPicPr>
        <p:blipFill>
          <a:blip r:embed="rId2"/>
          <a:stretch>
            <a:fillRect/>
          </a:stretch>
        </p:blipFill>
        <p:spPr>
          <a:xfrm>
            <a:off x="0" y="6002655"/>
            <a:ext cx="12192000" cy="855345"/>
          </a:xfrm>
          <a:prstGeom prst="rect">
            <a:avLst/>
          </a:prstGeom>
        </p:spPr>
      </p:pic>
    </p:spTree>
    <p:extLst>
      <p:ext uri="{BB962C8B-B14F-4D97-AF65-F5344CB8AC3E}">
        <p14:creationId xmlns:p14="http://schemas.microsoft.com/office/powerpoint/2010/main" val="532901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399E6F4-AADD-478A-BBAA-A0C566AC3180}"/>
              </a:ext>
            </a:extLst>
          </p:cNvPr>
          <p:cNvSpPr>
            <a:spLocks noGrp="1"/>
          </p:cNvSpPr>
          <p:nvPr>
            <p:ph type="title"/>
          </p:nvPr>
        </p:nvSpPr>
        <p:spPr>
          <a:xfrm>
            <a:off x="700635" y="922096"/>
            <a:ext cx="10691265" cy="3514732"/>
          </a:xfrm>
        </p:spPr>
        <p:txBody>
          <a:bodyPr>
            <a:normAutofit/>
          </a:bodyPr>
          <a:lstStyle/>
          <a:p>
            <a:pPr>
              <a:lnSpc>
                <a:spcPct val="150000"/>
              </a:lnSpc>
            </a:pPr>
            <a:r>
              <a:rPr lang="es-ES" sz="1400" dirty="0">
                <a:latin typeface="+mn-lt"/>
              </a:rPr>
              <a:t/>
            </a:r>
            <a:br>
              <a:rPr lang="es-ES" sz="1400" dirty="0">
                <a:latin typeface="+mn-lt"/>
              </a:rPr>
            </a:br>
            <a:r>
              <a:rPr lang="es-ES" sz="1400" dirty="0">
                <a:latin typeface="+mn-lt"/>
              </a:rPr>
              <a:t/>
            </a:r>
            <a:br>
              <a:rPr lang="es-ES" sz="1400" dirty="0">
                <a:latin typeface="+mn-lt"/>
              </a:rPr>
            </a:br>
            <a:r>
              <a:rPr lang="es-ES" sz="1400" dirty="0">
                <a:latin typeface="+mn-lt"/>
              </a:rPr>
              <a:t>- Tienen derecho a estar reunidos con sus padres </a:t>
            </a:r>
            <a:br>
              <a:rPr lang="es-ES" sz="1400" dirty="0">
                <a:latin typeface="+mn-lt"/>
              </a:rPr>
            </a:br>
            <a:r>
              <a:rPr lang="es-ES" sz="1400" dirty="0">
                <a:latin typeface="+mn-lt"/>
              </a:rPr>
              <a:t>- beneficiarse de condiciones de internamiento adecuadas a su edad </a:t>
            </a:r>
            <a:br>
              <a:rPr lang="es-ES" sz="1400" dirty="0">
                <a:latin typeface="+mn-lt"/>
              </a:rPr>
            </a:br>
            <a:r>
              <a:rPr lang="es-ES" sz="1400" dirty="0">
                <a:latin typeface="+mn-lt"/>
              </a:rPr>
              <a:t>- recibir suplementos alimenticios </a:t>
            </a:r>
            <a:br>
              <a:rPr lang="es-ES" sz="1400" dirty="0">
                <a:latin typeface="+mn-lt"/>
              </a:rPr>
            </a:br>
            <a:r>
              <a:rPr lang="es-ES" sz="1400" dirty="0">
                <a:latin typeface="+mn-lt"/>
              </a:rPr>
              <a:t>- derecho a la educación. </a:t>
            </a:r>
            <a:br>
              <a:rPr lang="es-ES" sz="1400" dirty="0">
                <a:latin typeface="+mn-lt"/>
              </a:rPr>
            </a:br>
            <a:r>
              <a:rPr lang="es-ES" sz="1400" dirty="0">
                <a:latin typeface="+mn-lt"/>
              </a:rPr>
              <a:t>- Deben de ser liberados tan pronto como cesen las causas que motivaron su internamiento</a:t>
            </a:r>
            <a:br>
              <a:rPr lang="es-ES" sz="1400" dirty="0">
                <a:latin typeface="+mn-lt"/>
              </a:rPr>
            </a:br>
            <a:r>
              <a:rPr lang="es-ES" sz="1400" dirty="0">
                <a:latin typeface="+mn-lt"/>
              </a:rPr>
              <a:t>- </a:t>
            </a:r>
            <a:r>
              <a:rPr lang="es-ES" sz="1400" b="0" i="0" u="none" strike="noStrike" baseline="0" dirty="0">
                <a:solidFill>
                  <a:srgbClr val="000000"/>
                </a:solidFill>
                <a:latin typeface="+mn-lt"/>
              </a:rPr>
              <a:t>las partes en conflicto favorecerán la acogida de los menores en país neutral mientras dure el conflicto, con el consentimiento de la potencia protectora</a:t>
            </a:r>
            <a:r>
              <a:rPr lang="es-ES" sz="1800" b="0" i="0" u="none" strike="noStrike" baseline="0" dirty="0">
                <a:solidFill>
                  <a:srgbClr val="000000"/>
                </a:solidFill>
                <a:latin typeface="New Baskerville"/>
              </a:rPr>
              <a:t> </a:t>
            </a:r>
            <a:endParaRPr lang="es-ES" sz="1400" dirty="0">
              <a:latin typeface="+mn-lt"/>
            </a:endParaRPr>
          </a:p>
        </p:txBody>
      </p:sp>
      <p:pic>
        <p:nvPicPr>
          <p:cNvPr id="4" name="Marcador de contenido 3">
            <a:extLst>
              <a:ext uri="{FF2B5EF4-FFF2-40B4-BE49-F238E27FC236}">
                <a16:creationId xmlns="" xmlns:a16="http://schemas.microsoft.com/office/drawing/2014/main" id="{B02B2695-25AF-4B57-A7A6-CF5155FC615D}"/>
              </a:ext>
            </a:extLst>
          </p:cNvPr>
          <p:cNvPicPr>
            <a:picLocks noGrp="1" noChangeAspect="1"/>
          </p:cNvPicPr>
          <p:nvPr>
            <p:ph idx="1"/>
          </p:nvPr>
        </p:nvPicPr>
        <p:blipFill>
          <a:blip r:embed="rId2"/>
          <a:stretch>
            <a:fillRect/>
          </a:stretch>
        </p:blipFill>
        <p:spPr>
          <a:xfrm>
            <a:off x="0" y="5935904"/>
            <a:ext cx="12192000" cy="922096"/>
          </a:xfrm>
          <a:prstGeom prst="rect">
            <a:avLst/>
          </a:prstGeom>
        </p:spPr>
      </p:pic>
    </p:spTree>
    <p:extLst>
      <p:ext uri="{BB962C8B-B14F-4D97-AF65-F5344CB8AC3E}">
        <p14:creationId xmlns:p14="http://schemas.microsoft.com/office/powerpoint/2010/main" val="831973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EA0E3E5-7764-40B3-90FA-4FE34B01D9C3}"/>
              </a:ext>
            </a:extLst>
          </p:cNvPr>
          <p:cNvSpPr>
            <a:spLocks noGrp="1"/>
          </p:cNvSpPr>
          <p:nvPr>
            <p:ph type="title"/>
          </p:nvPr>
        </p:nvSpPr>
        <p:spPr>
          <a:xfrm>
            <a:off x="700635" y="922096"/>
            <a:ext cx="10691265" cy="5013808"/>
          </a:xfrm>
        </p:spPr>
        <p:txBody>
          <a:bodyPr>
            <a:normAutofit/>
          </a:bodyPr>
          <a:lstStyle/>
          <a:p>
            <a:r>
              <a:rPr lang="es-ES" sz="1800" dirty="0">
                <a:solidFill>
                  <a:srgbClr val="FF0000"/>
                </a:solidFill>
                <a:latin typeface="+mn-lt"/>
              </a:rPr>
              <a:t>La declaración sobre escuelas seguras</a:t>
            </a:r>
            <a:br>
              <a:rPr lang="es-ES" sz="1800" dirty="0">
                <a:solidFill>
                  <a:srgbClr val="FF0000"/>
                </a:solidFill>
                <a:latin typeface="+mn-lt"/>
              </a:rPr>
            </a:br>
            <a:r>
              <a:rPr lang="es-ES" sz="1800" dirty="0">
                <a:solidFill>
                  <a:srgbClr val="FF0000"/>
                </a:solidFill>
                <a:latin typeface="+mn-lt"/>
              </a:rPr>
              <a:t/>
            </a:r>
            <a:br>
              <a:rPr lang="es-ES" sz="1800" dirty="0">
                <a:solidFill>
                  <a:srgbClr val="FF0000"/>
                </a:solidFill>
                <a:latin typeface="+mn-lt"/>
              </a:rPr>
            </a:br>
            <a:r>
              <a:rPr lang="es-ES" sz="1800" cap="none" dirty="0">
                <a:solidFill>
                  <a:srgbClr val="000000"/>
                </a:solidFill>
                <a:latin typeface="New Baskerville"/>
              </a:rPr>
              <a:t>L</a:t>
            </a:r>
            <a:r>
              <a:rPr lang="es-ES" sz="1800" b="0" i="0" u="none" strike="noStrike" cap="none" baseline="0" dirty="0">
                <a:solidFill>
                  <a:srgbClr val="000000"/>
                </a:solidFill>
                <a:latin typeface="New Baskerville"/>
              </a:rPr>
              <a:t>os Estados firmantes se comprometen a aplicar las </a:t>
            </a:r>
            <a:r>
              <a:rPr lang="es-ES" sz="1800" b="0" i="1" u="none" strike="noStrike" cap="none" baseline="0" dirty="0">
                <a:solidFill>
                  <a:srgbClr val="000000"/>
                </a:solidFill>
                <a:latin typeface="New Baskerville"/>
              </a:rPr>
              <a:t>directrices para prevenir el uso militar de escuelas y universidades durante conflictos armados</a:t>
            </a:r>
            <a:r>
              <a:rPr lang="es-ES" sz="1800" b="0" i="0" u="none" strike="noStrike" cap="none" baseline="0" dirty="0">
                <a:solidFill>
                  <a:srgbClr val="000000"/>
                </a:solidFill>
                <a:latin typeface="New Baskerville"/>
              </a:rPr>
              <a:t>. las directrices no tienen carácter vinculante y no generan nuevas obligaciones jurídicas internacionales; pretenden inspirar, pues, un cambio voluntario de comportamiento.</a:t>
            </a:r>
            <a:br>
              <a:rPr lang="es-ES" sz="1800" b="0" i="0" u="none" strike="noStrike" cap="none" baseline="0" dirty="0">
                <a:solidFill>
                  <a:srgbClr val="000000"/>
                </a:solidFill>
                <a:latin typeface="New Baskerville"/>
              </a:rPr>
            </a:br>
            <a:r>
              <a:rPr lang="es-ES" sz="1800" b="0" i="0" u="none" strike="noStrike" cap="none" baseline="0" dirty="0">
                <a:solidFill>
                  <a:srgbClr val="000000"/>
                </a:solidFill>
                <a:latin typeface="New Baskerville"/>
              </a:rPr>
              <a:t/>
            </a:r>
            <a:br>
              <a:rPr lang="es-ES" sz="1800" b="0" i="0" u="none" strike="noStrike" cap="none" baseline="0" dirty="0">
                <a:solidFill>
                  <a:srgbClr val="000000"/>
                </a:solidFill>
                <a:latin typeface="New Baskerville"/>
              </a:rPr>
            </a:br>
            <a:r>
              <a:rPr lang="es-ES" sz="1800" b="0" i="0" u="none" strike="noStrike" baseline="0" dirty="0">
                <a:solidFill>
                  <a:srgbClr val="000000"/>
                </a:solidFill>
                <a:latin typeface="New Baskerville"/>
              </a:rPr>
              <a:t>Compromisos:</a:t>
            </a:r>
            <a:br>
              <a:rPr lang="es-ES" sz="1800" b="0" i="0" u="none" strike="noStrike" baseline="0" dirty="0">
                <a:solidFill>
                  <a:srgbClr val="000000"/>
                </a:solidFill>
                <a:latin typeface="New Baskerville"/>
              </a:rPr>
            </a:br>
            <a:r>
              <a:rPr lang="es-ES" sz="1800" b="0" i="0" u="none" strike="noStrike" baseline="0" dirty="0">
                <a:solidFill>
                  <a:srgbClr val="000000"/>
                </a:solidFill>
                <a:latin typeface="New Baskerville"/>
              </a:rPr>
              <a:t>- </a:t>
            </a:r>
            <a:r>
              <a:rPr lang="es-ES" sz="1800" b="0" i="0" u="none" strike="noStrike" cap="none" baseline="0" dirty="0">
                <a:solidFill>
                  <a:srgbClr val="000000"/>
                </a:solidFill>
                <a:latin typeface="New Baskerville"/>
              </a:rPr>
              <a:t>Proteger a escuelas y universidades del uso militar durante conflictos armados</a:t>
            </a:r>
            <a:br>
              <a:rPr lang="es-ES" sz="1800" b="0" i="0" u="none" strike="noStrike" cap="none" baseline="0" dirty="0">
                <a:solidFill>
                  <a:srgbClr val="000000"/>
                </a:solidFill>
                <a:latin typeface="New Baskerville"/>
              </a:rPr>
            </a:br>
            <a:r>
              <a:rPr lang="es-ES" sz="1800" b="0" i="0" u="none" strike="noStrike" cap="none" baseline="0" dirty="0">
                <a:solidFill>
                  <a:srgbClr val="000000"/>
                </a:solidFill>
                <a:latin typeface="New Baskerville"/>
              </a:rPr>
              <a:t>- La recopilación de datos y la respuesta ante ataques a establecimientos educativos, sus estudiantes y personal durante conflictos armados</a:t>
            </a:r>
            <a:br>
              <a:rPr lang="es-ES" sz="1800" b="0" i="0" u="none" strike="noStrike" cap="none" baseline="0" dirty="0">
                <a:solidFill>
                  <a:srgbClr val="000000"/>
                </a:solidFill>
                <a:latin typeface="New Baskerville"/>
              </a:rPr>
            </a:br>
            <a:r>
              <a:rPr lang="es-ES" sz="1800" b="0" i="0" u="none" strike="noStrike" cap="none" baseline="0" dirty="0">
                <a:solidFill>
                  <a:srgbClr val="000000"/>
                </a:solidFill>
                <a:latin typeface="New Baskerville"/>
              </a:rPr>
              <a:t>- Fortalecer el rol de protección que tiene la educación durante conflictos armados</a:t>
            </a:r>
            <a:br>
              <a:rPr lang="es-ES" sz="1800" b="0" i="0" u="none" strike="noStrike" cap="none" baseline="0" dirty="0">
                <a:solidFill>
                  <a:srgbClr val="000000"/>
                </a:solidFill>
                <a:latin typeface="New Baskerville"/>
              </a:rPr>
            </a:br>
            <a:r>
              <a:rPr lang="es-ES" sz="1800" b="0" i="0" u="none" strike="noStrike" cap="none" baseline="0" dirty="0">
                <a:solidFill>
                  <a:srgbClr val="000000"/>
                </a:solidFill>
                <a:latin typeface="New Baskerville"/>
              </a:rPr>
              <a:t>- En los foros internacionales, fomentar los intercambios y fortalecer el apoyo político para la protección de la educación durante conflictos armados</a:t>
            </a:r>
            <a:br>
              <a:rPr lang="es-ES" sz="1800" b="0" i="0" u="none" strike="noStrike" cap="none" baseline="0" dirty="0">
                <a:solidFill>
                  <a:srgbClr val="000000"/>
                </a:solidFill>
                <a:latin typeface="New Baskerville"/>
              </a:rPr>
            </a:br>
            <a:r>
              <a:rPr lang="es-ES" sz="1800" b="0" i="0" u="none" strike="noStrike" cap="none" baseline="0" dirty="0">
                <a:solidFill>
                  <a:srgbClr val="000000"/>
                </a:solidFill>
                <a:latin typeface="New Baskerville"/>
              </a:rPr>
              <a:t>- Rendición de cuentas por ataques a establecimientos educativos y sus estudiantes y personal durante conflictos armados</a:t>
            </a:r>
            <a:r>
              <a:rPr lang="es-ES" sz="1800" cap="none" dirty="0">
                <a:solidFill>
                  <a:srgbClr val="FF0000"/>
                </a:solidFill>
                <a:latin typeface="+mn-lt"/>
              </a:rPr>
              <a:t/>
            </a:r>
            <a:br>
              <a:rPr lang="es-ES" sz="1800" cap="none" dirty="0">
                <a:solidFill>
                  <a:srgbClr val="FF0000"/>
                </a:solidFill>
                <a:latin typeface="+mn-lt"/>
              </a:rPr>
            </a:br>
            <a:endParaRPr lang="es-ES" sz="1800" dirty="0">
              <a:solidFill>
                <a:srgbClr val="FF0000"/>
              </a:solidFill>
              <a:latin typeface="+mn-lt"/>
            </a:endParaRPr>
          </a:p>
        </p:txBody>
      </p:sp>
      <p:pic>
        <p:nvPicPr>
          <p:cNvPr id="4" name="Marcador de contenido 3">
            <a:extLst>
              <a:ext uri="{FF2B5EF4-FFF2-40B4-BE49-F238E27FC236}">
                <a16:creationId xmlns="" xmlns:a16="http://schemas.microsoft.com/office/drawing/2014/main" id="{581128C0-B173-41C8-A8EA-C4F953FA5AC0}"/>
              </a:ext>
            </a:extLst>
          </p:cNvPr>
          <p:cNvPicPr>
            <a:picLocks noGrp="1" noChangeAspect="1"/>
          </p:cNvPicPr>
          <p:nvPr>
            <p:ph idx="1"/>
          </p:nvPr>
        </p:nvPicPr>
        <p:blipFill>
          <a:blip r:embed="rId2"/>
          <a:stretch>
            <a:fillRect/>
          </a:stretch>
        </p:blipFill>
        <p:spPr>
          <a:xfrm>
            <a:off x="1" y="5935904"/>
            <a:ext cx="12192000" cy="922096"/>
          </a:xfrm>
          <a:prstGeom prst="rect">
            <a:avLst/>
          </a:prstGeom>
        </p:spPr>
      </p:pic>
    </p:spTree>
    <p:extLst>
      <p:ext uri="{BB962C8B-B14F-4D97-AF65-F5344CB8AC3E}">
        <p14:creationId xmlns:p14="http://schemas.microsoft.com/office/powerpoint/2010/main" val="1381655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11969B2-DF75-4AE7-949F-31DB8EF49E89}"/>
              </a:ext>
            </a:extLst>
          </p:cNvPr>
          <p:cNvSpPr>
            <a:spLocks noGrp="1"/>
          </p:cNvSpPr>
          <p:nvPr>
            <p:ph type="title"/>
          </p:nvPr>
        </p:nvSpPr>
        <p:spPr>
          <a:xfrm>
            <a:off x="700635" y="922095"/>
            <a:ext cx="10691265" cy="3167019"/>
          </a:xfrm>
        </p:spPr>
        <p:txBody>
          <a:bodyPr>
            <a:normAutofit/>
          </a:bodyPr>
          <a:lstStyle/>
          <a:p>
            <a:r>
              <a:rPr lang="es-ES" sz="1800" dirty="0"/>
              <a:t>La mayoría de las víctimas de los conflictos armados se encuentra entre la población civil y de forma especial mujeres y niños.</a:t>
            </a:r>
            <a:br>
              <a:rPr lang="es-ES" sz="1800" dirty="0"/>
            </a:br>
            <a:r>
              <a:rPr lang="es-ES" sz="1800" dirty="0"/>
              <a:t/>
            </a:r>
            <a:br>
              <a:rPr lang="es-ES" sz="1800" dirty="0"/>
            </a:br>
            <a:r>
              <a:rPr lang="es-ES" sz="1800" dirty="0"/>
              <a:t>En la actualidad se han convertido, además, en objetivos directos de los ataques</a:t>
            </a:r>
            <a:br>
              <a:rPr lang="es-ES" sz="1800" dirty="0"/>
            </a:br>
            <a:r>
              <a:rPr lang="es-ES" sz="1800" dirty="0"/>
              <a:t/>
            </a:r>
            <a:br>
              <a:rPr lang="es-ES" sz="1800" dirty="0"/>
            </a:br>
            <a:r>
              <a:rPr lang="es-ES" sz="1800" dirty="0"/>
              <a:t>las estadísticas muestran que estamos ante una auténtica situación de emergencia mundial desde el punto de vista de los derechos humanos</a:t>
            </a:r>
          </a:p>
        </p:txBody>
      </p:sp>
      <p:pic>
        <p:nvPicPr>
          <p:cNvPr id="5" name="Marcador de contenido 4">
            <a:extLst>
              <a:ext uri="{FF2B5EF4-FFF2-40B4-BE49-F238E27FC236}">
                <a16:creationId xmlns="" xmlns:a16="http://schemas.microsoft.com/office/drawing/2014/main" id="{8D78F17C-6431-4178-80E7-C0000047DAF3}"/>
              </a:ext>
            </a:extLst>
          </p:cNvPr>
          <p:cNvPicPr>
            <a:picLocks noGrp="1" noChangeAspect="1"/>
          </p:cNvPicPr>
          <p:nvPr>
            <p:ph idx="1"/>
          </p:nvPr>
        </p:nvPicPr>
        <p:blipFill>
          <a:blip r:embed="rId2"/>
          <a:stretch>
            <a:fillRect/>
          </a:stretch>
        </p:blipFill>
        <p:spPr>
          <a:xfrm>
            <a:off x="164387" y="5082950"/>
            <a:ext cx="11774183" cy="1384589"/>
          </a:xfrm>
          <a:prstGeom prst="rect">
            <a:avLst/>
          </a:prstGeom>
        </p:spPr>
      </p:pic>
      <p:pic>
        <p:nvPicPr>
          <p:cNvPr id="6" name="Imagen 5">
            <a:extLst>
              <a:ext uri="{FF2B5EF4-FFF2-40B4-BE49-F238E27FC236}">
                <a16:creationId xmlns="" xmlns:a16="http://schemas.microsoft.com/office/drawing/2014/main" id="{084F3B46-4507-46FA-828B-2D536FE0E16F}"/>
              </a:ext>
            </a:extLst>
          </p:cNvPr>
          <p:cNvPicPr>
            <a:picLocks noChangeAspect="1"/>
          </p:cNvPicPr>
          <p:nvPr/>
        </p:nvPicPr>
        <p:blipFill>
          <a:blip r:embed="rId3"/>
          <a:stretch>
            <a:fillRect/>
          </a:stretch>
        </p:blipFill>
        <p:spPr>
          <a:xfrm>
            <a:off x="883406" y="3041869"/>
            <a:ext cx="10607959" cy="774259"/>
          </a:xfrm>
          <a:prstGeom prst="rect">
            <a:avLst/>
          </a:prstGeom>
        </p:spPr>
      </p:pic>
      <p:pic>
        <p:nvPicPr>
          <p:cNvPr id="7" name="Imagen 6">
            <a:extLst>
              <a:ext uri="{FF2B5EF4-FFF2-40B4-BE49-F238E27FC236}">
                <a16:creationId xmlns="" xmlns:a16="http://schemas.microsoft.com/office/drawing/2014/main" id="{ED88ADE3-7290-4FA4-AABC-2DB7C8F00886}"/>
              </a:ext>
            </a:extLst>
          </p:cNvPr>
          <p:cNvPicPr>
            <a:picLocks noChangeAspect="1"/>
          </p:cNvPicPr>
          <p:nvPr/>
        </p:nvPicPr>
        <p:blipFill>
          <a:blip r:embed="rId4"/>
          <a:stretch>
            <a:fillRect/>
          </a:stretch>
        </p:blipFill>
        <p:spPr>
          <a:xfrm>
            <a:off x="2238365" y="3731788"/>
            <a:ext cx="7492633" cy="493819"/>
          </a:xfrm>
          <a:prstGeom prst="rect">
            <a:avLst/>
          </a:prstGeom>
        </p:spPr>
      </p:pic>
      <p:pic>
        <p:nvPicPr>
          <p:cNvPr id="8" name="Imagen 7">
            <a:extLst>
              <a:ext uri="{FF2B5EF4-FFF2-40B4-BE49-F238E27FC236}">
                <a16:creationId xmlns="" xmlns:a16="http://schemas.microsoft.com/office/drawing/2014/main" id="{0FB36FF4-88BF-4F71-B2C2-F6163123D615}"/>
              </a:ext>
            </a:extLst>
          </p:cNvPr>
          <p:cNvPicPr>
            <a:picLocks noChangeAspect="1"/>
          </p:cNvPicPr>
          <p:nvPr/>
        </p:nvPicPr>
        <p:blipFill>
          <a:blip r:embed="rId5"/>
          <a:stretch>
            <a:fillRect/>
          </a:stretch>
        </p:blipFill>
        <p:spPr>
          <a:xfrm>
            <a:off x="3808334" y="3731788"/>
            <a:ext cx="6145301" cy="768163"/>
          </a:xfrm>
          <a:prstGeom prst="rect">
            <a:avLst/>
          </a:prstGeom>
        </p:spPr>
      </p:pic>
      <p:pic>
        <p:nvPicPr>
          <p:cNvPr id="9" name="Imagen 8">
            <a:extLst>
              <a:ext uri="{FF2B5EF4-FFF2-40B4-BE49-F238E27FC236}">
                <a16:creationId xmlns="" xmlns:a16="http://schemas.microsoft.com/office/drawing/2014/main" id="{BA2DBAC2-5E87-455D-9A6F-693DB4AD60B1}"/>
              </a:ext>
            </a:extLst>
          </p:cNvPr>
          <p:cNvPicPr>
            <a:picLocks noChangeAspect="1"/>
          </p:cNvPicPr>
          <p:nvPr/>
        </p:nvPicPr>
        <p:blipFill>
          <a:blip r:embed="rId6"/>
          <a:stretch>
            <a:fillRect/>
          </a:stretch>
        </p:blipFill>
        <p:spPr>
          <a:xfrm>
            <a:off x="3802238" y="4529075"/>
            <a:ext cx="6151397" cy="499915"/>
          </a:xfrm>
          <a:prstGeom prst="rect">
            <a:avLst/>
          </a:prstGeom>
        </p:spPr>
      </p:pic>
    </p:spTree>
    <p:extLst>
      <p:ext uri="{BB962C8B-B14F-4D97-AF65-F5344CB8AC3E}">
        <p14:creationId xmlns:p14="http://schemas.microsoft.com/office/powerpoint/2010/main" val="2328677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 xmlns:a16="http://schemas.microsoft.com/office/drawing/2014/main" id="{0964BD65-472F-4313-97C3-8502B2C7E03A}"/>
              </a:ext>
            </a:extLst>
          </p:cNvPr>
          <p:cNvPicPr>
            <a:picLocks noGrp="1" noChangeAspect="1"/>
          </p:cNvPicPr>
          <p:nvPr>
            <p:ph idx="1"/>
          </p:nvPr>
        </p:nvPicPr>
        <p:blipFill>
          <a:blip r:embed="rId2"/>
          <a:stretch>
            <a:fillRect/>
          </a:stretch>
        </p:blipFill>
        <p:spPr>
          <a:xfrm>
            <a:off x="700635" y="1224502"/>
            <a:ext cx="5159476" cy="4800228"/>
          </a:xfrm>
          <a:prstGeom prst="rect">
            <a:avLst/>
          </a:prstGeom>
        </p:spPr>
      </p:pic>
      <p:sp>
        <p:nvSpPr>
          <p:cNvPr id="6" name="CuadroTexto 5">
            <a:extLst>
              <a:ext uri="{FF2B5EF4-FFF2-40B4-BE49-F238E27FC236}">
                <a16:creationId xmlns="" xmlns:a16="http://schemas.microsoft.com/office/drawing/2014/main" id="{E3B61B30-87D6-4D00-B643-FE75890C3994}"/>
              </a:ext>
            </a:extLst>
          </p:cNvPr>
          <p:cNvSpPr txBox="1"/>
          <p:nvPr/>
        </p:nvSpPr>
        <p:spPr>
          <a:xfrm>
            <a:off x="6331891" y="1844704"/>
            <a:ext cx="5277013" cy="2308324"/>
          </a:xfrm>
          <a:prstGeom prst="rect">
            <a:avLst/>
          </a:prstGeom>
          <a:noFill/>
        </p:spPr>
        <p:txBody>
          <a:bodyPr wrap="square">
            <a:spAutoFit/>
          </a:bodyPr>
          <a:lstStyle/>
          <a:p>
            <a:pPr algn="ctr"/>
            <a:r>
              <a:rPr lang="es-ES" sz="4800" dirty="0">
                <a:solidFill>
                  <a:srgbClr val="FF0000"/>
                </a:solidFill>
              </a:rPr>
              <a:t>MUCHAS GRACIAS POR SU ATENCIÓN</a:t>
            </a:r>
          </a:p>
        </p:txBody>
      </p:sp>
    </p:spTree>
    <p:extLst>
      <p:ext uri="{BB962C8B-B14F-4D97-AF65-F5344CB8AC3E}">
        <p14:creationId xmlns:p14="http://schemas.microsoft.com/office/powerpoint/2010/main" val="3070802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F00597AD-74EA-4BD7-8BE4-04B4C2792D10}"/>
              </a:ext>
            </a:extLst>
          </p:cNvPr>
          <p:cNvPicPr>
            <a:picLocks noChangeAspect="1"/>
          </p:cNvPicPr>
          <p:nvPr/>
        </p:nvPicPr>
        <p:blipFill>
          <a:blip r:embed="rId2"/>
          <a:stretch>
            <a:fillRect/>
          </a:stretch>
        </p:blipFill>
        <p:spPr>
          <a:xfrm>
            <a:off x="1478856" y="1034232"/>
            <a:ext cx="932769" cy="762066"/>
          </a:xfrm>
          <a:prstGeom prst="rect">
            <a:avLst/>
          </a:prstGeom>
        </p:spPr>
      </p:pic>
      <p:pic>
        <p:nvPicPr>
          <p:cNvPr id="5" name="Marcador de contenido 4">
            <a:hlinkClick r:id="rId3"/>
            <a:extLst>
              <a:ext uri="{FF2B5EF4-FFF2-40B4-BE49-F238E27FC236}">
                <a16:creationId xmlns="" xmlns:a16="http://schemas.microsoft.com/office/drawing/2014/main" id="{5D695405-0221-4BEC-B1BB-CA8C23F0790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8442" y="2489539"/>
            <a:ext cx="10481370" cy="3636963"/>
          </a:xfrm>
        </p:spPr>
      </p:pic>
      <p:pic>
        <p:nvPicPr>
          <p:cNvPr id="8" name="Imagen 7">
            <a:hlinkClick r:id="rId5"/>
            <a:extLst>
              <a:ext uri="{FF2B5EF4-FFF2-40B4-BE49-F238E27FC236}">
                <a16:creationId xmlns="" xmlns:a16="http://schemas.microsoft.com/office/drawing/2014/main" id="{85C52E36-C762-41E6-830D-15C999C1569E}"/>
              </a:ext>
            </a:extLst>
          </p:cNvPr>
          <p:cNvPicPr>
            <a:picLocks noChangeAspect="1"/>
          </p:cNvPicPr>
          <p:nvPr/>
        </p:nvPicPr>
        <p:blipFill>
          <a:blip r:embed="rId6"/>
          <a:stretch>
            <a:fillRect/>
          </a:stretch>
        </p:blipFill>
        <p:spPr>
          <a:xfrm>
            <a:off x="2886706" y="725683"/>
            <a:ext cx="4487045" cy="1402202"/>
          </a:xfrm>
          <a:prstGeom prst="rect">
            <a:avLst/>
          </a:prstGeom>
        </p:spPr>
      </p:pic>
    </p:spTree>
    <p:extLst>
      <p:ext uri="{BB962C8B-B14F-4D97-AF65-F5344CB8AC3E}">
        <p14:creationId xmlns:p14="http://schemas.microsoft.com/office/powerpoint/2010/main" val="963069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hlinkClick r:id="rId2"/>
            <a:extLst>
              <a:ext uri="{FF2B5EF4-FFF2-40B4-BE49-F238E27FC236}">
                <a16:creationId xmlns="" xmlns:a16="http://schemas.microsoft.com/office/drawing/2014/main" id="{9076F0F3-C09E-433C-A786-0E7319A57F61}"/>
              </a:ext>
            </a:extLst>
          </p:cNvPr>
          <p:cNvPicPr>
            <a:picLocks noGrp="1" noChangeAspect="1"/>
          </p:cNvPicPr>
          <p:nvPr>
            <p:ph idx="1"/>
          </p:nvPr>
        </p:nvPicPr>
        <p:blipFill>
          <a:blip r:embed="rId3"/>
          <a:stretch>
            <a:fillRect/>
          </a:stretch>
        </p:blipFill>
        <p:spPr>
          <a:xfrm>
            <a:off x="8304172" y="1432845"/>
            <a:ext cx="3440602" cy="4532883"/>
          </a:xfrm>
        </p:spPr>
      </p:pic>
      <p:pic>
        <p:nvPicPr>
          <p:cNvPr id="6" name="Imagen 5">
            <a:hlinkClick r:id="rId4"/>
            <a:extLst>
              <a:ext uri="{FF2B5EF4-FFF2-40B4-BE49-F238E27FC236}">
                <a16:creationId xmlns="" xmlns:a16="http://schemas.microsoft.com/office/drawing/2014/main" id="{64461A62-EDB2-42B8-A79A-DCADCB7569FE}"/>
              </a:ext>
            </a:extLst>
          </p:cNvPr>
          <p:cNvPicPr>
            <a:picLocks noChangeAspect="1"/>
          </p:cNvPicPr>
          <p:nvPr/>
        </p:nvPicPr>
        <p:blipFill>
          <a:blip r:embed="rId5"/>
          <a:stretch>
            <a:fillRect/>
          </a:stretch>
        </p:blipFill>
        <p:spPr>
          <a:xfrm>
            <a:off x="4061752" y="1112034"/>
            <a:ext cx="3560243" cy="4766230"/>
          </a:xfrm>
          <a:prstGeom prst="rect">
            <a:avLst/>
          </a:prstGeom>
        </p:spPr>
      </p:pic>
      <p:pic>
        <p:nvPicPr>
          <p:cNvPr id="2" name="Imagen 1">
            <a:hlinkClick r:id="rId6"/>
            <a:extLst>
              <a:ext uri="{FF2B5EF4-FFF2-40B4-BE49-F238E27FC236}">
                <a16:creationId xmlns="" xmlns:a16="http://schemas.microsoft.com/office/drawing/2014/main" id="{80215DC8-1F1C-48A6-A47C-02EA30C06965}"/>
              </a:ext>
            </a:extLst>
          </p:cNvPr>
          <p:cNvPicPr>
            <a:picLocks noChangeAspect="1"/>
          </p:cNvPicPr>
          <p:nvPr/>
        </p:nvPicPr>
        <p:blipFill>
          <a:blip r:embed="rId7"/>
          <a:stretch>
            <a:fillRect/>
          </a:stretch>
        </p:blipFill>
        <p:spPr>
          <a:xfrm>
            <a:off x="703447" y="1112035"/>
            <a:ext cx="3254938" cy="4853693"/>
          </a:xfrm>
          <a:prstGeom prst="rect">
            <a:avLst/>
          </a:prstGeom>
        </p:spPr>
      </p:pic>
    </p:spTree>
    <p:extLst>
      <p:ext uri="{BB962C8B-B14F-4D97-AF65-F5344CB8AC3E}">
        <p14:creationId xmlns:p14="http://schemas.microsoft.com/office/powerpoint/2010/main" val="3166947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 xmlns:a16="http://schemas.microsoft.com/office/drawing/2014/main" id="{F0C76FD1-C629-4DE7-B6EA-933E84C90A8A}"/>
              </a:ext>
            </a:extLst>
          </p:cNvPr>
          <p:cNvPicPr>
            <a:picLocks noGrp="1" noChangeAspect="1"/>
          </p:cNvPicPr>
          <p:nvPr>
            <p:ph idx="1"/>
          </p:nvPr>
        </p:nvPicPr>
        <p:blipFill>
          <a:blip r:embed="rId2"/>
          <a:stretch>
            <a:fillRect/>
          </a:stretch>
        </p:blipFill>
        <p:spPr>
          <a:xfrm>
            <a:off x="5764696" y="1869886"/>
            <a:ext cx="3014023" cy="4197804"/>
          </a:xfrm>
          <a:prstGeom prst="rect">
            <a:avLst/>
          </a:prstGeom>
        </p:spPr>
      </p:pic>
      <p:pic>
        <p:nvPicPr>
          <p:cNvPr id="6" name="Imagen 5">
            <a:hlinkClick r:id="rId3"/>
            <a:extLst>
              <a:ext uri="{FF2B5EF4-FFF2-40B4-BE49-F238E27FC236}">
                <a16:creationId xmlns="" xmlns:a16="http://schemas.microsoft.com/office/drawing/2014/main" id="{3354FFD8-45B1-469E-B3F8-7C715D1A9D00}"/>
              </a:ext>
            </a:extLst>
          </p:cNvPr>
          <p:cNvPicPr>
            <a:picLocks noChangeAspect="1"/>
          </p:cNvPicPr>
          <p:nvPr/>
        </p:nvPicPr>
        <p:blipFill>
          <a:blip r:embed="rId4"/>
          <a:stretch>
            <a:fillRect/>
          </a:stretch>
        </p:blipFill>
        <p:spPr>
          <a:xfrm>
            <a:off x="1416390" y="2022781"/>
            <a:ext cx="2920643" cy="4124422"/>
          </a:xfrm>
          <a:prstGeom prst="rect">
            <a:avLst/>
          </a:prstGeom>
        </p:spPr>
      </p:pic>
    </p:spTree>
    <p:extLst>
      <p:ext uri="{BB962C8B-B14F-4D97-AF65-F5344CB8AC3E}">
        <p14:creationId xmlns:p14="http://schemas.microsoft.com/office/powerpoint/2010/main" val="2657164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 xmlns:a16="http://schemas.microsoft.com/office/drawing/2014/main" id="{930B0D32-8AE8-44CD-AFB8-BF3DDC2D1EF9}"/>
              </a:ext>
            </a:extLst>
          </p:cNvPr>
          <p:cNvPicPr>
            <a:picLocks noGrp="1" noChangeAspect="1"/>
          </p:cNvPicPr>
          <p:nvPr>
            <p:ph idx="1"/>
          </p:nvPr>
        </p:nvPicPr>
        <p:blipFill>
          <a:blip r:embed="rId2"/>
          <a:stretch>
            <a:fillRect/>
          </a:stretch>
        </p:blipFill>
        <p:spPr>
          <a:xfrm>
            <a:off x="0" y="5279666"/>
            <a:ext cx="12191999" cy="1578334"/>
          </a:xfrm>
          <a:prstGeom prst="rect">
            <a:avLst/>
          </a:prstGeom>
        </p:spPr>
      </p:pic>
      <p:sp>
        <p:nvSpPr>
          <p:cNvPr id="19" name="CuadroTexto 18">
            <a:extLst>
              <a:ext uri="{FF2B5EF4-FFF2-40B4-BE49-F238E27FC236}">
                <a16:creationId xmlns="" xmlns:a16="http://schemas.microsoft.com/office/drawing/2014/main" id="{BAC21020-010F-4CB0-AFB7-05D73D8D75FA}"/>
              </a:ext>
            </a:extLst>
          </p:cNvPr>
          <p:cNvSpPr txBox="1"/>
          <p:nvPr/>
        </p:nvSpPr>
        <p:spPr>
          <a:xfrm>
            <a:off x="987950" y="984176"/>
            <a:ext cx="6094674" cy="369332"/>
          </a:xfrm>
          <a:prstGeom prst="rect">
            <a:avLst/>
          </a:prstGeom>
          <a:noFill/>
        </p:spPr>
        <p:txBody>
          <a:bodyPr wrap="square">
            <a:spAutoFit/>
          </a:bodyPr>
          <a:lstStyle/>
          <a:p>
            <a:r>
              <a:rPr lang="es-ES" dirty="0">
                <a:solidFill>
                  <a:srgbClr val="FF0000"/>
                </a:solidFill>
              </a:rPr>
              <a:t>ANTECEDENTES</a:t>
            </a:r>
          </a:p>
        </p:txBody>
      </p:sp>
      <p:sp>
        <p:nvSpPr>
          <p:cNvPr id="27" name="CuadroTexto 26">
            <a:extLst>
              <a:ext uri="{FF2B5EF4-FFF2-40B4-BE49-F238E27FC236}">
                <a16:creationId xmlns="" xmlns:a16="http://schemas.microsoft.com/office/drawing/2014/main" id="{DBE2E55A-9E0E-4942-822F-5C2487EA15E3}"/>
              </a:ext>
            </a:extLst>
          </p:cNvPr>
          <p:cNvSpPr txBox="1"/>
          <p:nvPr/>
        </p:nvSpPr>
        <p:spPr>
          <a:xfrm>
            <a:off x="828924" y="1562261"/>
            <a:ext cx="9913288" cy="1754326"/>
          </a:xfrm>
          <a:prstGeom prst="rect">
            <a:avLst/>
          </a:prstGeom>
          <a:noFill/>
        </p:spPr>
        <p:txBody>
          <a:bodyPr wrap="square">
            <a:spAutoFit/>
          </a:bodyPr>
          <a:lstStyle/>
          <a:p>
            <a:r>
              <a:rPr lang="es-ES" dirty="0"/>
              <a:t>Las primeras reacciones a favor de proteger a los menores de los efectos de la guerra se producen en 1924, tras la Primera Guerra Mundial: “Declaración de Ginebra de 1924”</a:t>
            </a:r>
          </a:p>
          <a:p>
            <a:endParaRPr lang="es-ES" dirty="0"/>
          </a:p>
          <a:p>
            <a:r>
              <a:rPr lang="es-ES" dirty="0"/>
              <a:t>	“Es una declaración de los derechos de la infancia porque es, al mismo tiempo, una 	afirmación de los deberes de los hombres y las mujeres de todas las naciones hacia los 	niños”</a:t>
            </a:r>
          </a:p>
        </p:txBody>
      </p:sp>
    </p:spTree>
    <p:extLst>
      <p:ext uri="{BB962C8B-B14F-4D97-AF65-F5344CB8AC3E}">
        <p14:creationId xmlns:p14="http://schemas.microsoft.com/office/powerpoint/2010/main" val="3515767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1F6721F-64C6-48EE-B315-B88DDF415835}"/>
              </a:ext>
            </a:extLst>
          </p:cNvPr>
          <p:cNvSpPr>
            <a:spLocks noGrp="1"/>
          </p:cNvSpPr>
          <p:nvPr>
            <p:ph type="title"/>
          </p:nvPr>
        </p:nvSpPr>
        <p:spPr>
          <a:xfrm>
            <a:off x="541609" y="1438931"/>
            <a:ext cx="10691265" cy="2186864"/>
          </a:xfrm>
        </p:spPr>
        <p:txBody>
          <a:bodyPr>
            <a:normAutofit/>
          </a:bodyPr>
          <a:lstStyle/>
          <a:p>
            <a:r>
              <a:rPr lang="es-ES" sz="1800" dirty="0"/>
              <a:t>La Declaración de Ginebra de 1924 reconoce y afirma por primera vez la existencia de derechos específicos  para los niños y niñas y la necesidad de protegerlos especialmente en las contiendas armadas, por lo que ponía más énfasis en las obligaciones de los adultos sobre los niños que en los derechos propiamente dichos.</a:t>
            </a:r>
            <a:br>
              <a:rPr lang="es-ES" sz="1800" dirty="0"/>
            </a:br>
            <a:r>
              <a:rPr lang="es-ES" sz="1800" dirty="0"/>
              <a:t>	</a:t>
            </a:r>
            <a:br>
              <a:rPr lang="es-ES" sz="1800" dirty="0"/>
            </a:br>
            <a:r>
              <a:rPr lang="es-ES" sz="1800" dirty="0"/>
              <a:t>	no se puede decir que fuera un texto normativo</a:t>
            </a:r>
          </a:p>
        </p:txBody>
      </p:sp>
      <p:pic>
        <p:nvPicPr>
          <p:cNvPr id="4" name="Marcador de contenido 3">
            <a:extLst>
              <a:ext uri="{FF2B5EF4-FFF2-40B4-BE49-F238E27FC236}">
                <a16:creationId xmlns="" xmlns:a16="http://schemas.microsoft.com/office/drawing/2014/main" id="{07B217A3-C702-4A43-ACCF-5AEA00B8DDD8}"/>
              </a:ext>
            </a:extLst>
          </p:cNvPr>
          <p:cNvPicPr>
            <a:picLocks noGrp="1" noChangeAspect="1"/>
          </p:cNvPicPr>
          <p:nvPr>
            <p:ph idx="1"/>
          </p:nvPr>
        </p:nvPicPr>
        <p:blipFill>
          <a:blip r:embed="rId2"/>
          <a:stretch>
            <a:fillRect/>
          </a:stretch>
        </p:blipFill>
        <p:spPr>
          <a:xfrm>
            <a:off x="0" y="5208998"/>
            <a:ext cx="12192000" cy="1649002"/>
          </a:xfrm>
          <a:prstGeom prst="rect">
            <a:avLst/>
          </a:prstGeom>
        </p:spPr>
      </p:pic>
    </p:spTree>
    <p:extLst>
      <p:ext uri="{BB962C8B-B14F-4D97-AF65-F5344CB8AC3E}">
        <p14:creationId xmlns:p14="http://schemas.microsoft.com/office/powerpoint/2010/main" val="1674109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 xmlns:a16="http://schemas.microsoft.com/office/drawing/2014/main" id="{03B5341E-535A-4A1C-86EB-1BB51963ED7B}"/>
              </a:ext>
            </a:extLst>
          </p:cNvPr>
          <p:cNvPicPr>
            <a:picLocks noGrp="1" noChangeAspect="1"/>
          </p:cNvPicPr>
          <p:nvPr>
            <p:ph idx="1"/>
          </p:nvPr>
        </p:nvPicPr>
        <p:blipFill>
          <a:blip r:embed="rId2"/>
          <a:stretch>
            <a:fillRect/>
          </a:stretch>
        </p:blipFill>
        <p:spPr>
          <a:xfrm>
            <a:off x="0" y="5409260"/>
            <a:ext cx="12192000" cy="1448740"/>
          </a:xfrm>
          <a:prstGeom prst="rect">
            <a:avLst/>
          </a:prstGeom>
        </p:spPr>
      </p:pic>
      <p:sp>
        <p:nvSpPr>
          <p:cNvPr id="6" name="Título 5">
            <a:extLst>
              <a:ext uri="{FF2B5EF4-FFF2-40B4-BE49-F238E27FC236}">
                <a16:creationId xmlns="" xmlns:a16="http://schemas.microsoft.com/office/drawing/2014/main" id="{AB80AE32-5B91-4E80-B9CB-2954E098E747}"/>
              </a:ext>
            </a:extLst>
          </p:cNvPr>
          <p:cNvSpPr>
            <a:spLocks noGrp="1"/>
          </p:cNvSpPr>
          <p:nvPr>
            <p:ph type="title"/>
          </p:nvPr>
        </p:nvSpPr>
        <p:spPr>
          <a:xfrm>
            <a:off x="700635" y="771277"/>
            <a:ext cx="10691265" cy="4556097"/>
          </a:xfrm>
        </p:spPr>
        <p:txBody>
          <a:bodyPr>
            <a:normAutofit/>
          </a:bodyPr>
          <a:lstStyle/>
          <a:p>
            <a:r>
              <a:rPr lang="es-ES" sz="1800" dirty="0">
                <a:solidFill>
                  <a:srgbClr val="FF0000"/>
                </a:solidFill>
                <a:latin typeface="+mn-lt"/>
              </a:rPr>
              <a:t>Marco legal de protección</a:t>
            </a:r>
            <a:br>
              <a:rPr lang="es-ES" sz="1800" dirty="0">
                <a:solidFill>
                  <a:srgbClr val="FF0000"/>
                </a:solidFill>
                <a:latin typeface="+mn-lt"/>
              </a:rPr>
            </a:br>
            <a:r>
              <a:rPr lang="es-ES" sz="1800" dirty="0">
                <a:solidFill>
                  <a:srgbClr val="FF0000"/>
                </a:solidFill>
                <a:latin typeface="+mn-lt"/>
              </a:rPr>
              <a:t/>
            </a:r>
            <a:br>
              <a:rPr lang="es-ES" sz="1800" dirty="0">
                <a:solidFill>
                  <a:srgbClr val="FF0000"/>
                </a:solidFill>
                <a:latin typeface="+mn-lt"/>
              </a:rPr>
            </a:br>
            <a:r>
              <a:rPr lang="es-ES" sz="1800" dirty="0">
                <a:solidFill>
                  <a:srgbClr val="FF0000"/>
                </a:solidFill>
                <a:latin typeface="+mn-lt"/>
              </a:rPr>
              <a:t>	</a:t>
            </a:r>
            <a:r>
              <a:rPr lang="es-ES" sz="1800" dirty="0">
                <a:latin typeface="+mn-lt"/>
              </a:rPr>
              <a:t>D</a:t>
            </a:r>
            <a:r>
              <a:rPr lang="es-ES" sz="1600" cap="none" dirty="0">
                <a:latin typeface="Arial" panose="020B0604020202020204" pitchFamily="34" charset="0"/>
                <a:cs typeface="Arial" panose="020B0604020202020204" pitchFamily="34" charset="0"/>
              </a:rPr>
              <a:t>esde el intento de la Sociedad de Naciones de 1924, hasta 1949 que se aprobó la Convención de Ginebra, con el propósito de proteger a las víctimas de los conflictos armados, no hubo ningún desarrollo normativo sobre esta materia.</a:t>
            </a:r>
            <a:br>
              <a:rPr lang="es-ES" sz="1600" cap="none" dirty="0">
                <a:latin typeface="Arial" panose="020B0604020202020204" pitchFamily="34" charset="0"/>
                <a:cs typeface="Arial" panose="020B0604020202020204" pitchFamily="34" charset="0"/>
              </a:rPr>
            </a:br>
            <a:r>
              <a:rPr lang="es-ES" sz="1600" cap="none" dirty="0">
                <a:latin typeface="Arial" panose="020B0604020202020204" pitchFamily="34" charset="0"/>
                <a:cs typeface="Arial" panose="020B0604020202020204" pitchFamily="34" charset="0"/>
              </a:rPr>
              <a:t/>
            </a:r>
            <a:br>
              <a:rPr lang="es-ES" sz="1600" cap="none" dirty="0">
                <a:latin typeface="Arial" panose="020B0604020202020204" pitchFamily="34" charset="0"/>
                <a:cs typeface="Arial" panose="020B0604020202020204" pitchFamily="34" charset="0"/>
              </a:rPr>
            </a:br>
            <a:r>
              <a:rPr lang="es-ES" sz="1600" cap="none" dirty="0">
                <a:latin typeface="Arial" panose="020B0604020202020204" pitchFamily="34" charset="0"/>
                <a:cs typeface="Arial" panose="020B0604020202020204" pitchFamily="34" charset="0"/>
              </a:rPr>
              <a:t>	En 1977 se redactaron dos Protocolos a los Convenios, que sí hacen referencia a la participación de los menores en los conflictos. </a:t>
            </a:r>
            <a:br>
              <a:rPr lang="es-ES" sz="1600" cap="none" dirty="0">
                <a:latin typeface="Arial" panose="020B0604020202020204" pitchFamily="34" charset="0"/>
                <a:cs typeface="Arial" panose="020B0604020202020204" pitchFamily="34" charset="0"/>
              </a:rPr>
            </a:br>
            <a:r>
              <a:rPr lang="es-ES" sz="1600" cap="none" dirty="0">
                <a:latin typeface="Arial" panose="020B0604020202020204" pitchFamily="34" charset="0"/>
                <a:cs typeface="Arial" panose="020B0604020202020204" pitchFamily="34" charset="0"/>
              </a:rPr>
              <a:t>		</a:t>
            </a:r>
            <a:br>
              <a:rPr lang="es-ES" sz="1600" cap="none" dirty="0">
                <a:latin typeface="Arial" panose="020B0604020202020204" pitchFamily="34" charset="0"/>
                <a:cs typeface="Arial" panose="020B0604020202020204" pitchFamily="34" charset="0"/>
              </a:rPr>
            </a:br>
            <a:r>
              <a:rPr lang="es-ES" sz="1600" cap="none" dirty="0">
                <a:latin typeface="Arial" panose="020B0604020202020204" pitchFamily="34" charset="0"/>
                <a:cs typeface="Arial" panose="020B0604020202020204" pitchFamily="34" charset="0"/>
              </a:rPr>
              <a:t>		El Protocolo I, regula la edad mínima de participación de niños en conflictos armados, estableciéndose ésta en 15 años, si bien no se trataba de una prohibición absoluta.</a:t>
            </a:r>
            <a:br>
              <a:rPr lang="es-ES" sz="1600" cap="none" dirty="0">
                <a:latin typeface="Arial" panose="020B0604020202020204" pitchFamily="34" charset="0"/>
                <a:cs typeface="Arial" panose="020B0604020202020204" pitchFamily="34" charset="0"/>
              </a:rPr>
            </a:br>
            <a:r>
              <a:rPr lang="es-ES" sz="1600" cap="none" dirty="0">
                <a:latin typeface="Arial" panose="020B0604020202020204" pitchFamily="34" charset="0"/>
                <a:cs typeface="Arial" panose="020B0604020202020204" pitchFamily="34" charset="0"/>
              </a:rPr>
              <a:t/>
            </a:r>
            <a:br>
              <a:rPr lang="es-ES" sz="1600" cap="none" dirty="0">
                <a:latin typeface="Arial" panose="020B0604020202020204" pitchFamily="34" charset="0"/>
                <a:cs typeface="Arial" panose="020B0604020202020204" pitchFamily="34" charset="0"/>
              </a:rPr>
            </a:br>
            <a:r>
              <a:rPr lang="es-ES" sz="1600" cap="none" dirty="0">
                <a:latin typeface="Arial" panose="020B0604020202020204" pitchFamily="34" charset="0"/>
                <a:cs typeface="Arial" panose="020B0604020202020204" pitchFamily="34" charset="0"/>
              </a:rPr>
              <a:t>		El Protocolo II, relativo a la protección de las víctimas en los conflictos armados no internacionales, es decir, en los conflictos internos, estableció la edad mínima de participación en 15 años como prohibición absoluta	</a:t>
            </a:r>
            <a:endParaRPr lang="es-E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267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1173CF7-7F91-47C1-A3B6-5E2F0754248B}"/>
              </a:ext>
            </a:extLst>
          </p:cNvPr>
          <p:cNvSpPr>
            <a:spLocks noGrp="1"/>
          </p:cNvSpPr>
          <p:nvPr>
            <p:ph type="title"/>
          </p:nvPr>
        </p:nvSpPr>
        <p:spPr>
          <a:xfrm>
            <a:off x="700635" y="723569"/>
            <a:ext cx="10691265" cy="4937759"/>
          </a:xfrm>
        </p:spPr>
        <p:txBody>
          <a:bodyPr>
            <a:normAutofit/>
          </a:bodyPr>
          <a:lstStyle/>
          <a:p>
            <a:r>
              <a:rPr lang="es-ES" sz="1400" dirty="0">
                <a:latin typeface="Arial" panose="020B0604020202020204" pitchFamily="34" charset="0"/>
                <a:cs typeface="Arial" panose="020B0604020202020204" pitchFamily="34" charset="0"/>
              </a:rPr>
              <a:t>Declaración Universal de los Derechos del Niño de 1959 </a:t>
            </a:r>
            <a:br>
              <a:rPr lang="es-ES" sz="1400" dirty="0">
                <a:latin typeface="Arial" panose="020B0604020202020204" pitchFamily="34" charset="0"/>
                <a:cs typeface="Arial" panose="020B0604020202020204" pitchFamily="34" charset="0"/>
              </a:rPr>
            </a:br>
            <a:r>
              <a:rPr lang="es-ES" sz="1400" dirty="0">
                <a:latin typeface="Arial" panose="020B0604020202020204" pitchFamily="34" charset="0"/>
                <a:cs typeface="Arial" panose="020B0604020202020204" pitchFamily="34" charset="0"/>
              </a:rPr>
              <a:t/>
            </a:r>
            <a:br>
              <a:rPr lang="es-ES" sz="1400" dirty="0">
                <a:latin typeface="Arial" panose="020B0604020202020204" pitchFamily="34" charset="0"/>
                <a:cs typeface="Arial" panose="020B0604020202020204" pitchFamily="34" charset="0"/>
              </a:rPr>
            </a:br>
            <a:r>
              <a:rPr lang="es-ES" sz="1400" dirty="0">
                <a:latin typeface="Arial" panose="020B0604020202020204" pitchFamily="34" charset="0"/>
                <a:cs typeface="Arial" panose="020B0604020202020204" pitchFamily="34" charset="0"/>
              </a:rPr>
              <a:t>Convención sobre los derechos del niño de 1989</a:t>
            </a:r>
            <a:br>
              <a:rPr lang="es-ES" sz="1400" dirty="0">
                <a:latin typeface="Arial" panose="020B0604020202020204" pitchFamily="34" charset="0"/>
                <a:cs typeface="Arial" panose="020B0604020202020204" pitchFamily="34" charset="0"/>
              </a:rPr>
            </a:br>
            <a:r>
              <a:rPr lang="es-ES" sz="1400" dirty="0">
                <a:latin typeface="Arial" panose="020B0604020202020204" pitchFamily="34" charset="0"/>
                <a:cs typeface="Arial" panose="020B0604020202020204" pitchFamily="34" charset="0"/>
              </a:rPr>
              <a:t>	L</a:t>
            </a:r>
            <a:r>
              <a:rPr lang="es-ES" sz="1200" cap="none" dirty="0">
                <a:latin typeface="Arial" panose="020B0604020202020204" pitchFamily="34" charset="0"/>
                <a:cs typeface="Arial" panose="020B0604020202020204" pitchFamily="34" charset="0"/>
              </a:rPr>
              <a:t>a convención, como primera ley internacional sobre los derechos de los niños y niñas, es de carácter obligatorio para los estados 	firmantes</a:t>
            </a:r>
            <a:r>
              <a:rPr lang="es-ES" sz="800" dirty="0"/>
              <a:t>. </a:t>
            </a:r>
            <a:br>
              <a:rPr lang="es-ES" sz="800" dirty="0"/>
            </a:br>
            <a:r>
              <a:rPr lang="es-ES" sz="800" dirty="0"/>
              <a:t/>
            </a:r>
            <a:br>
              <a:rPr lang="es-ES" sz="800" dirty="0"/>
            </a:br>
            <a:r>
              <a:rPr lang="es-ES" sz="800" dirty="0"/>
              <a:t>	</a:t>
            </a:r>
            <a:r>
              <a:rPr lang="es-ES" sz="1100" dirty="0">
                <a:latin typeface="Arial" panose="020B0604020202020204" pitchFamily="34" charset="0"/>
                <a:cs typeface="Arial" panose="020B0604020202020204" pitchFamily="34" charset="0"/>
              </a:rPr>
              <a:t>L</a:t>
            </a:r>
            <a:r>
              <a:rPr lang="es-ES" sz="1200" b="0" i="0" cap="none" dirty="0">
                <a:solidFill>
                  <a:srgbClr val="333333"/>
                </a:solidFill>
                <a:effectLst/>
                <a:latin typeface="Arial" panose="020B0604020202020204" pitchFamily="34" charset="0"/>
                <a:cs typeface="Arial" panose="020B0604020202020204" pitchFamily="34" charset="0"/>
              </a:rPr>
              <a:t>os 54 artículos que componen el texto recogen los </a:t>
            </a:r>
            <a:r>
              <a:rPr lang="es-ES" sz="1200" b="1" i="0" cap="none" dirty="0">
                <a:solidFill>
                  <a:srgbClr val="333333"/>
                </a:solidFill>
                <a:effectLst/>
                <a:latin typeface="Arial" panose="020B0604020202020204" pitchFamily="34" charset="0"/>
                <a:cs typeface="Arial" panose="020B0604020202020204" pitchFamily="34" charset="0"/>
              </a:rPr>
              <a:t>derechos económicos, sociales, culturales, civiles y políticos</a:t>
            </a:r>
            <a:r>
              <a:rPr lang="es-ES" sz="1200" b="0" i="0" cap="none" dirty="0">
                <a:solidFill>
                  <a:srgbClr val="333333"/>
                </a:solidFill>
                <a:effectLst/>
                <a:latin typeface="Arial" panose="020B0604020202020204" pitchFamily="34" charset="0"/>
                <a:cs typeface="Arial" panose="020B0604020202020204" pitchFamily="34" charset="0"/>
              </a:rPr>
              <a:t> de todos los 	niños. </a:t>
            </a:r>
            <a:br>
              <a:rPr lang="es-ES" sz="1200" b="0" i="0" cap="none" dirty="0">
                <a:solidFill>
                  <a:srgbClr val="333333"/>
                </a:solidFill>
                <a:effectLst/>
                <a:latin typeface="Arial" panose="020B0604020202020204" pitchFamily="34" charset="0"/>
                <a:cs typeface="Arial" panose="020B0604020202020204" pitchFamily="34" charset="0"/>
              </a:rPr>
            </a:br>
            <a:r>
              <a:rPr lang="es-ES" sz="1200" b="0" i="0" cap="none" dirty="0">
                <a:solidFill>
                  <a:srgbClr val="333333"/>
                </a:solidFill>
                <a:effectLst/>
                <a:latin typeface="Arial" panose="020B0604020202020204" pitchFamily="34" charset="0"/>
                <a:cs typeface="Arial" panose="020B0604020202020204" pitchFamily="34" charset="0"/>
              </a:rPr>
              <a:t>	Tiene </a:t>
            </a:r>
            <a:r>
              <a:rPr lang="es-ES" sz="1200" b="1" i="0" cap="none" dirty="0">
                <a:solidFill>
                  <a:srgbClr val="333333"/>
                </a:solidFill>
                <a:effectLst/>
                <a:latin typeface="Arial" panose="020B0604020202020204" pitchFamily="34" charset="0"/>
                <a:cs typeface="Arial" panose="020B0604020202020204" pitchFamily="34" charset="0"/>
              </a:rPr>
              <a:t>3 protocolos que la complementan</a:t>
            </a:r>
            <a:r>
              <a:rPr lang="es-ES" sz="1200" b="0" i="0" cap="none" dirty="0">
                <a:solidFill>
                  <a:srgbClr val="333333"/>
                </a:solidFill>
                <a:effectLst/>
                <a:latin typeface="Arial" panose="020B0604020202020204" pitchFamily="34" charset="0"/>
                <a:cs typeface="Arial" panose="020B0604020202020204" pitchFamily="34" charset="0"/>
              </a:rPr>
              <a:t>: </a:t>
            </a:r>
            <a:br>
              <a:rPr lang="es-ES" sz="1200" b="0" i="0" cap="none" dirty="0">
                <a:solidFill>
                  <a:srgbClr val="333333"/>
                </a:solidFill>
                <a:effectLst/>
                <a:latin typeface="Arial" panose="020B0604020202020204" pitchFamily="34" charset="0"/>
                <a:cs typeface="Arial" panose="020B0604020202020204" pitchFamily="34" charset="0"/>
              </a:rPr>
            </a:br>
            <a:r>
              <a:rPr lang="es-ES" sz="1200" b="0" i="0" cap="none" dirty="0">
                <a:solidFill>
                  <a:srgbClr val="333333"/>
                </a:solidFill>
                <a:effectLst/>
                <a:latin typeface="Arial" panose="020B0604020202020204" pitchFamily="34" charset="0"/>
                <a:cs typeface="Arial" panose="020B0604020202020204" pitchFamily="34" charset="0"/>
              </a:rPr>
              <a:t>		- El protocolo relativo a la venta de niños y la prostitución infantil; </a:t>
            </a:r>
            <a:br>
              <a:rPr lang="es-ES" sz="1200" b="0" i="0" cap="none" dirty="0">
                <a:solidFill>
                  <a:srgbClr val="333333"/>
                </a:solidFill>
                <a:effectLst/>
                <a:latin typeface="Arial" panose="020B0604020202020204" pitchFamily="34" charset="0"/>
                <a:cs typeface="Arial" panose="020B0604020202020204" pitchFamily="34" charset="0"/>
              </a:rPr>
            </a:br>
            <a:r>
              <a:rPr lang="es-ES" sz="1200" b="0" i="0" cap="none" dirty="0">
                <a:solidFill>
                  <a:srgbClr val="333333"/>
                </a:solidFill>
                <a:effectLst/>
                <a:latin typeface="Arial" panose="020B0604020202020204" pitchFamily="34" charset="0"/>
                <a:cs typeface="Arial" panose="020B0604020202020204" pitchFamily="34" charset="0"/>
              </a:rPr>
              <a:t>		- El protocolo relativo a la participación de los niños en conflictos armados; </a:t>
            </a:r>
            <a:br>
              <a:rPr lang="es-ES" sz="1200" b="0" i="0" cap="none" dirty="0">
                <a:solidFill>
                  <a:srgbClr val="333333"/>
                </a:solidFill>
                <a:effectLst/>
                <a:latin typeface="Arial" panose="020B0604020202020204" pitchFamily="34" charset="0"/>
                <a:cs typeface="Arial" panose="020B0604020202020204" pitchFamily="34" charset="0"/>
              </a:rPr>
            </a:br>
            <a:r>
              <a:rPr lang="es-ES" sz="1200" b="0" i="0" cap="none" dirty="0">
                <a:solidFill>
                  <a:srgbClr val="333333"/>
                </a:solidFill>
                <a:effectLst/>
                <a:latin typeface="Arial" panose="020B0604020202020204" pitchFamily="34" charset="0"/>
                <a:cs typeface="Arial" panose="020B0604020202020204" pitchFamily="34" charset="0"/>
              </a:rPr>
              <a:t>		- El protocolo relativo a un procedimiento de comunicaciones para presentar denuncias ante el comité de los derechos del 		   niño.</a:t>
            </a:r>
            <a:br>
              <a:rPr lang="es-ES" sz="1200" b="0" i="0" cap="none" dirty="0">
                <a:solidFill>
                  <a:srgbClr val="333333"/>
                </a:solidFill>
                <a:effectLst/>
                <a:latin typeface="Arial" panose="020B0604020202020204" pitchFamily="34" charset="0"/>
                <a:cs typeface="Arial" panose="020B0604020202020204" pitchFamily="34" charset="0"/>
              </a:rPr>
            </a:br>
            <a:r>
              <a:rPr lang="es-ES" sz="1200" b="0" i="0" cap="none" dirty="0">
                <a:solidFill>
                  <a:srgbClr val="333333"/>
                </a:solidFill>
                <a:effectLst/>
                <a:latin typeface="Arial" panose="020B0604020202020204" pitchFamily="34" charset="0"/>
                <a:cs typeface="Arial" panose="020B0604020202020204" pitchFamily="34" charset="0"/>
              </a:rPr>
              <a:t/>
            </a:r>
            <a:br>
              <a:rPr lang="es-ES" sz="1200" b="0" i="0" cap="none" dirty="0">
                <a:solidFill>
                  <a:srgbClr val="333333"/>
                </a:solidFill>
                <a:effectLst/>
                <a:latin typeface="Arial" panose="020B0604020202020204" pitchFamily="34" charset="0"/>
                <a:cs typeface="Arial" panose="020B0604020202020204" pitchFamily="34" charset="0"/>
              </a:rPr>
            </a:br>
            <a:r>
              <a:rPr lang="es-ES" sz="1200" b="0" i="0" cap="none" dirty="0">
                <a:solidFill>
                  <a:srgbClr val="333333"/>
                </a:solidFill>
                <a:effectLst/>
                <a:latin typeface="Arial" panose="020B0604020202020204" pitchFamily="34" charset="0"/>
                <a:cs typeface="Arial" panose="020B0604020202020204" pitchFamily="34" charset="0"/>
              </a:rPr>
              <a:t>	E</a:t>
            </a:r>
            <a:r>
              <a:rPr lang="es-ES" sz="1200" cap="none" dirty="0">
                <a:effectLst/>
                <a:latin typeface="Arial" panose="020B0604020202020204" pitchFamily="34" charset="0"/>
                <a:ea typeface="Calibri" panose="020F0502020204030204" pitchFamily="34" charset="0"/>
              </a:rPr>
              <a:t>l artículo 1 de la convención establece que para todos los efectos de la misma, se entiende por niño todo ser humano </a:t>
            </a:r>
            <a:r>
              <a:rPr lang="es-ES" sz="1200" b="1" cap="none" dirty="0">
                <a:effectLst/>
                <a:latin typeface="Arial" panose="020B0604020202020204" pitchFamily="34" charset="0"/>
                <a:ea typeface="Calibri" panose="020F0502020204030204" pitchFamily="34" charset="0"/>
              </a:rPr>
              <a:t>menor de 18 años</a:t>
            </a:r>
            <a:r>
              <a:rPr lang="es-ES" sz="1200" cap="none" dirty="0">
                <a:effectLst/>
                <a:latin typeface="Arial" panose="020B0604020202020204" pitchFamily="34" charset="0"/>
                <a:ea typeface="Calibri" panose="020F0502020204030204" pitchFamily="34" charset="0"/>
              </a:rPr>
              <a:t> de edad, salvo que en virtud de la ley que le sea aplicable, haya alcanzado antes la mayoría de edad.</a:t>
            </a:r>
            <a:br>
              <a:rPr lang="es-ES" sz="1200" cap="none" dirty="0">
                <a:effectLst/>
                <a:latin typeface="Arial" panose="020B0604020202020204" pitchFamily="34" charset="0"/>
                <a:ea typeface="Calibri" panose="020F0502020204030204" pitchFamily="34" charset="0"/>
              </a:rPr>
            </a:br>
            <a:r>
              <a:rPr lang="es-ES" sz="1200" cap="none" dirty="0">
                <a:effectLst/>
                <a:latin typeface="Arial" panose="020B0604020202020204" pitchFamily="34" charset="0"/>
                <a:ea typeface="Calibri" panose="020F0502020204030204" pitchFamily="34" charset="0"/>
              </a:rPr>
              <a:t/>
            </a:r>
            <a:br>
              <a:rPr lang="es-ES" sz="1200" cap="none" dirty="0">
                <a:effectLst/>
                <a:latin typeface="Arial" panose="020B0604020202020204" pitchFamily="34" charset="0"/>
                <a:ea typeface="Calibri" panose="020F0502020204030204" pitchFamily="34" charset="0"/>
              </a:rPr>
            </a:br>
            <a:r>
              <a:rPr lang="es-ES" sz="1200" cap="none" dirty="0">
                <a:effectLst/>
                <a:latin typeface="Arial" panose="020B0604020202020204" pitchFamily="34" charset="0"/>
                <a:ea typeface="Calibri" panose="020F0502020204030204" pitchFamily="34" charset="0"/>
              </a:rPr>
              <a:t>	El </a:t>
            </a:r>
            <a:r>
              <a:rPr lang="es-ES" sz="1200" cap="none" dirty="0">
                <a:effectLst/>
                <a:latin typeface="Arial" panose="020B0604020202020204" pitchFamily="34" charset="0"/>
                <a:ea typeface="Calibri" panose="020F0502020204030204" pitchFamily="34" charset="0"/>
                <a:cs typeface="Arial" panose="020B0604020202020204" pitchFamily="34" charset="0"/>
              </a:rPr>
              <a:t>protocolo compromete a los estados a:</a:t>
            </a:r>
            <a:br>
              <a:rPr lang="es-ES" sz="1200" cap="none" dirty="0">
                <a:effectLst/>
                <a:latin typeface="Arial" panose="020B0604020202020204" pitchFamily="34" charset="0"/>
                <a:ea typeface="Calibri" panose="020F0502020204030204" pitchFamily="34" charset="0"/>
                <a:cs typeface="Arial" panose="020B0604020202020204" pitchFamily="34" charset="0"/>
              </a:rPr>
            </a:br>
            <a:r>
              <a:rPr lang="es-ES" sz="1200" cap="none" dirty="0">
                <a:effectLst/>
                <a:latin typeface="Arial" panose="020B0604020202020204" pitchFamily="34" charset="0"/>
                <a:ea typeface="Calibri" panose="020F0502020204030204" pitchFamily="34" charset="0"/>
                <a:cs typeface="Arial" panose="020B0604020202020204" pitchFamily="34" charset="0"/>
              </a:rPr>
              <a:t> </a:t>
            </a:r>
            <a:br>
              <a:rPr lang="es-ES" sz="1200" cap="none" dirty="0">
                <a:effectLst/>
                <a:latin typeface="Arial" panose="020B0604020202020204" pitchFamily="34" charset="0"/>
                <a:ea typeface="Calibri" panose="020F0502020204030204" pitchFamily="34" charset="0"/>
                <a:cs typeface="Arial" panose="020B0604020202020204" pitchFamily="34" charset="0"/>
              </a:rPr>
            </a:br>
            <a:r>
              <a:rPr lang="es-ES" sz="1200" cap="none" dirty="0">
                <a:effectLst/>
                <a:latin typeface="Arial" panose="020B0604020202020204" pitchFamily="34" charset="0"/>
                <a:ea typeface="Calibri" panose="020F0502020204030204" pitchFamily="34" charset="0"/>
                <a:cs typeface="Arial" panose="020B0604020202020204" pitchFamily="34" charset="0"/>
              </a:rPr>
              <a:t>		- no reclutar niños menores de 18 años</a:t>
            </a:r>
            <a:br>
              <a:rPr lang="es-ES" sz="1200" cap="none" dirty="0">
                <a:effectLst/>
                <a:latin typeface="Arial" panose="020B0604020202020204" pitchFamily="34" charset="0"/>
                <a:ea typeface="Calibri" panose="020F0502020204030204" pitchFamily="34" charset="0"/>
                <a:cs typeface="Arial" panose="020B0604020202020204" pitchFamily="34" charset="0"/>
              </a:rPr>
            </a:br>
            <a:r>
              <a:rPr lang="es-ES" sz="1200" cap="none" dirty="0">
                <a:effectLst/>
                <a:latin typeface="Arial" panose="020B0604020202020204" pitchFamily="34" charset="0"/>
                <a:ea typeface="Calibri" panose="020F0502020204030204" pitchFamily="34" charset="0"/>
                <a:cs typeface="Arial" panose="020B0604020202020204" pitchFamily="34" charset="0"/>
              </a:rPr>
              <a:t>		- tomar todas las medidas posibles para impedir dicho reclutamiento (incluyendo la legislación para prohibir y penalizar el 				reclutamiento de niños menores de 18 años y su participación en hostilidades), </a:t>
            </a:r>
            <a:br>
              <a:rPr lang="es-ES" sz="1200" cap="none" dirty="0">
                <a:effectLst/>
                <a:latin typeface="Arial" panose="020B0604020202020204" pitchFamily="34" charset="0"/>
                <a:ea typeface="Calibri" panose="020F0502020204030204" pitchFamily="34" charset="0"/>
                <a:cs typeface="Arial" panose="020B0604020202020204" pitchFamily="34" charset="0"/>
              </a:rPr>
            </a:br>
            <a:r>
              <a:rPr lang="es-ES" sz="1200" cap="none" dirty="0">
                <a:effectLst/>
                <a:latin typeface="Arial" panose="020B0604020202020204" pitchFamily="34" charset="0"/>
                <a:ea typeface="Calibri" panose="020F0502020204030204" pitchFamily="34" charset="0"/>
                <a:cs typeface="Arial" panose="020B0604020202020204" pitchFamily="34" charset="0"/>
              </a:rPr>
              <a:t>		- desmovilizar menores de 18 años reclutados o utilizados en hostilidades y contribuir a su reinserción social; </a:t>
            </a:r>
            <a:br>
              <a:rPr lang="es-ES" sz="1200" cap="none" dirty="0">
                <a:effectLst/>
                <a:latin typeface="Arial" panose="020B0604020202020204" pitchFamily="34" charset="0"/>
                <a:ea typeface="Calibri" panose="020F0502020204030204" pitchFamily="34" charset="0"/>
                <a:cs typeface="Arial" panose="020B0604020202020204" pitchFamily="34" charset="0"/>
              </a:rPr>
            </a:br>
            <a:r>
              <a:rPr lang="es-ES" sz="1200" cap="none" dirty="0">
                <a:effectLst/>
                <a:latin typeface="Arial" panose="020B0604020202020204" pitchFamily="34" charset="0"/>
                <a:ea typeface="Calibri" panose="020F0502020204030204" pitchFamily="34" charset="0"/>
                <a:cs typeface="Arial" panose="020B0604020202020204" pitchFamily="34" charset="0"/>
              </a:rPr>
              <a:t>		- los grupos armados, distintos a las fuerzas armadas de un país, bajo ninguna circunstancia, deben reclutar o utilizar a 				menores de 	18 años durante las hostilidades.</a:t>
            </a:r>
            <a:br>
              <a:rPr lang="es-ES" sz="1200" cap="none" dirty="0">
                <a:effectLst/>
                <a:latin typeface="Arial" panose="020B0604020202020204" pitchFamily="34" charset="0"/>
                <a:ea typeface="Calibri" panose="020F0502020204030204" pitchFamily="34" charset="0"/>
                <a:cs typeface="Arial" panose="020B0604020202020204" pitchFamily="34" charset="0"/>
              </a:rPr>
            </a:br>
            <a:endParaRPr lang="es-ES" sz="1200" dirty="0">
              <a:latin typeface="Arial" panose="020B0604020202020204" pitchFamily="34" charset="0"/>
              <a:cs typeface="Arial" panose="020B0604020202020204" pitchFamily="34" charset="0"/>
            </a:endParaRPr>
          </a:p>
        </p:txBody>
      </p:sp>
      <p:pic>
        <p:nvPicPr>
          <p:cNvPr id="4" name="Marcador de contenido 3">
            <a:extLst>
              <a:ext uri="{FF2B5EF4-FFF2-40B4-BE49-F238E27FC236}">
                <a16:creationId xmlns="" xmlns:a16="http://schemas.microsoft.com/office/drawing/2014/main" id="{01C44C5E-E1BB-41D4-AE41-85E0EBE40784}"/>
              </a:ext>
            </a:extLst>
          </p:cNvPr>
          <p:cNvPicPr>
            <a:picLocks noGrp="1" noChangeAspect="1"/>
          </p:cNvPicPr>
          <p:nvPr>
            <p:ph idx="1"/>
          </p:nvPr>
        </p:nvPicPr>
        <p:blipFill>
          <a:blip r:embed="rId2"/>
          <a:stretch>
            <a:fillRect/>
          </a:stretch>
        </p:blipFill>
        <p:spPr>
          <a:xfrm>
            <a:off x="0" y="5585675"/>
            <a:ext cx="12192000" cy="1272325"/>
          </a:xfrm>
          <a:prstGeom prst="rect">
            <a:avLst/>
          </a:prstGeom>
        </p:spPr>
      </p:pic>
    </p:spTree>
    <p:extLst>
      <p:ext uri="{BB962C8B-B14F-4D97-AF65-F5344CB8AC3E}">
        <p14:creationId xmlns:p14="http://schemas.microsoft.com/office/powerpoint/2010/main" val="731231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ChronicleVTI">
  <a:themeElements>
    <a:clrScheme name="AnalogousFromLightSeedRightStep">
      <a:dk1>
        <a:srgbClr val="000000"/>
      </a:dk1>
      <a:lt1>
        <a:srgbClr val="FFFFFF"/>
      </a:lt1>
      <a:dk2>
        <a:srgbClr val="242F41"/>
      </a:dk2>
      <a:lt2>
        <a:srgbClr val="E3E8E2"/>
      </a:lt2>
      <a:accent1>
        <a:srgbClr val="DD70EC"/>
      </a:accent1>
      <a:accent2>
        <a:srgbClr val="E851BB"/>
      </a:accent2>
      <a:accent3>
        <a:srgbClr val="EC7094"/>
      </a:accent3>
      <a:accent4>
        <a:srgbClr val="E86451"/>
      </a:accent4>
      <a:accent5>
        <a:srgbClr val="E3912E"/>
      </a:accent5>
      <a:accent6>
        <a:srgbClr val="ABA73C"/>
      </a:accent6>
      <a:hlink>
        <a:srgbClr val="5C8D56"/>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6283</TotalTime>
  <Words>633</Words>
  <Application>Microsoft Office PowerPoint</Application>
  <PresentationFormat>Panorámica</PresentationFormat>
  <Paragraphs>44</Paragraphs>
  <Slides>20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Arial</vt:lpstr>
      <vt:lpstr>Calibri</vt:lpstr>
      <vt:lpstr>Calisto MT</vt:lpstr>
      <vt:lpstr>New Baskerville</vt:lpstr>
      <vt:lpstr>Times New Roman</vt:lpstr>
      <vt:lpstr>Univers Condensed</vt:lpstr>
      <vt:lpstr>ChronicleVTI</vt:lpstr>
      <vt:lpstr>Presentación de PowerPoint</vt:lpstr>
      <vt:lpstr>La mayoría de las víctimas de los conflictos armados se encuentra entre la población civil y de forma especial mujeres y niños.  En la actualidad se han convertido, además, en objetivos directos de los ataques  las estadísticas muestran que estamos ante una auténtica situación de emergencia mundial desde el punto de vista de los derechos humanos</vt:lpstr>
      <vt:lpstr>Presentación de PowerPoint</vt:lpstr>
      <vt:lpstr>Presentación de PowerPoint</vt:lpstr>
      <vt:lpstr>Presentación de PowerPoint</vt:lpstr>
      <vt:lpstr>Presentación de PowerPoint</vt:lpstr>
      <vt:lpstr>La Declaración de Ginebra de 1924 reconoce y afirma por primera vez la existencia de derechos específicos  para los niños y niñas y la necesidad de protegerlos especialmente en las contiendas armadas, por lo que ponía más énfasis en las obligaciones de los adultos sobre los niños que en los derechos propiamente dichos.    no se puede decir que fuera un texto normativo</vt:lpstr>
      <vt:lpstr>Marco legal de protección   Desde el intento de la Sociedad de Naciones de 1924, hasta 1949 que se aprobó la Convención de Ginebra, con el propósito de proteger a las víctimas de los conflictos armados, no hubo ningún desarrollo normativo sobre esta materia.   En 1977 se redactaron dos Protocolos a los Convenios, que sí hacen referencia a la participación de los menores en los conflictos.       El Protocolo I, regula la edad mínima de participación de niños en conflictos armados, estableciéndose ésta en 15 años, si bien no se trataba de una prohibición absoluta.    El Protocolo II, relativo a la protección de las víctimas en los conflictos armados no internacionales, es decir, en los conflictos internos, estableció la edad mínima de participación en 15 años como prohibición absoluta </vt:lpstr>
      <vt:lpstr>Declaración Universal de los Derechos del Niño de 1959   Convención sobre los derechos del niño de 1989  La convención, como primera ley internacional sobre los derechos de los niños y niñas, es de carácter obligatorio para los estados  firmantes.    Los 54 artículos que componen el texto recogen los derechos económicos, sociales, culturales, civiles y políticos de todos los  niños.   Tiene 3 protocolos que la complementan:    - El protocolo relativo a la venta de niños y la prostitución infantil;    - El protocolo relativo a la participación de los niños en conflictos armados;    - El protocolo relativo a un procedimiento de comunicaciones para presentar denuncias ante el comité de los derechos del      niño.   El artículo 1 de la convención establece que para todos los efectos de la misma, se entiende por niño todo ser humano menor de 18 años de edad, salvo que en virtud de la ley que le sea aplicable, haya alcanzado antes la mayoría de edad.   El protocolo compromete a los estados a:     - no reclutar niños menores de 18 años   - tomar todas las medidas posibles para impedir dicho reclutamiento (incluyendo la legislación para prohibir y penalizar el     reclutamiento de niños menores de 18 años y su participación en hostilidades),    - desmovilizar menores de 18 años reclutados o utilizados en hostilidades y contribuir a su reinserción social;    - los grupos armados, distintos a las fuerzas armadas de un país, bajo ninguna circunstancia, deben reclutar o utilizar a     menores de  18 años durante las hostilidades. </vt:lpstr>
      <vt:lpstr>Los Convenios de Ginebra y sus protocolos adicionales ofrecen un marco de protección general de la población civil.   La comunidad internacional ha optado por prestar atención a situaciones específicas atendiendo a tres aspectos: el normativo, el que podemos llamar operativo o de implementación de las garantías específicas, y el judicial.    El marco normativo es amplio, porque es el fundamental y el basamento de todo el sistema de definición y protección de los derechos, e implica  la adecuación de las legislaciones, no solo y, en primer lugar, a nivel constitucional, sino también penal, civil y militar de todos los Estados.     Junto a la regulación legal, que necesariamente tienen que incorporar las normas contenidas en los Tratados internacionales, también hay que  actuar con algunas medidas operativas:     - La inclusión de la protección de los niños de manera transversal en los mandatos de las Misiones de las fuerzas armadas.   - La capacitación de los componentes de las misiones en temas relativos a protección de menores.    - La articulación de un plan de acción que abarque desde la desmovilización hasta la reinserción, con especial atención a la    problemática de las niñas.    - La construcción de capacidades destinadas a fortalecer el sistema legal y judicial internacional   - El mayor apoyo posible a los planes de reintegración y reinserción por parte de los Estados.</vt:lpstr>
      <vt:lpstr>Después del Informe Machel, el Consejo de Seguridad de Naciones Unidas aprobó la primera resolución sobre protección de la infancia en situaciones de conflicto:  Resolución 1261 [S/RES/1261(1999)]  Resolución 1314 [S/RES/1314(2000)]  Resolución 1379 [S/RES/1379(2001)]  Resolución 1460 [S/RES/1460(2003)]  Resolución 1539 [S/RES/1539(2004)]  Resolución 1612 [S/RES/1612(2005)]  Resolución 1882 [S/RES/1882(2009)]  Resolución 1998 [S/RES/1998(2011)]  Resolución 2068 [S/RES/2068(2012)]  Resolución 2143 [S/RES/2143(2014)] RESOLUCIÓN 2225 [S/RES/2225 (2015)]     </vt:lpstr>
      <vt:lpstr>Los asesores de infancia en los conflictos armados La Resolución 1379, de 2001, incorpora a los asesores de infancia en las operaciones de mantenimiento de la paz. Esta figura se reitera en todas las resoluciones posteriores en las que se van incrementando sus funciones.   - Personal especializado enviado a las misiones para ayudar a cumplir el mandato de Naciones Unidas sobre protección del niño en un entorno de conflicto armado.  - Todos los miembros de una operación de mantenimiento de la paz pueden desempeñar un papel en la protección de los niños frente a los efectos de la guerra.   En particular, el personal militar tiene una función primordial en las siguientes cuestiones:  — en la detección y denuncia de las violaciones de los derechos de los menores.  — en la identificación, liberación y desarme de los que hayan sido reclutados por fuerzas militares o grupos       armados.  — en la persecución de los criminales de guerra, y  — en proporcionar un entorno de seguridad que permita la actuación de los demás actores comprometidos con la      protección y rehabilitación de la infancia. </vt:lpstr>
      <vt:lpstr>Mecanismo de supervisión y presentación de informes y planes de acción  En el año 1999, la Resolución 1261, señalaba y condenaba por primera vez las que se consideraron como las “seis grandes violaciones” que afectan a la infancia en la mayoría de las guerras:    1. el asesinato o mutilación de menores.  2. el reclutamiento o utilización como  3. la violencia sexual        4. los ataques a las escuelas u hospitales  5. la denegación del acceso de los menores a la ayuda humanitaria  6. el secuestro de menores soldados  https://childrenandarmedconflict.un.org/publications/WorkingPaper-1_SixGraveViolationsLegalFoundation.pdf    En 2005, la resolución 1612, estableció un mecanismo para realizar la supervisión y presentación de informes que abarca estos seis tipos de violaciones graves.   Otras medidas que se han puesto en marcha por el consejo de seguridad en sucesivas resoluciones: - La creación de listas en las que se incluyen las partes que utilizan o reclutan menores en conflictos armados - Planes de acción  - Plazos de desarme</vt:lpstr>
      <vt:lpstr>Presentación de PowerPoint</vt:lpstr>
      <vt:lpstr>Presentación de PowerPoint</vt:lpstr>
      <vt:lpstr> Un plan de acción es un compromiso por escrito firmado entre las naciones unidas y las partes que figuran en la lista de responsables del informe anual del secretario general. Cada plan de acción describe una serie de medidas y plazos de ejecución, medidas que pueden ser, entre otras:   - tipificar el reclutamiento y la utilización de menores por las fuerzas armadas y detener las acciones con este fin.    por "reclutamiento" entendemos el reclutamiento obligatorio, forzado o voluntario en cualquier tipo de fuerza      armada o grupo armado.  - investigar y enjuiciar a las personas que utilizan y reclutan menores.  - nombrar especialistas sobre protección de menores en las fuerzas de seguridad, proporcionando acceso a      campamentos y bases militares para verificar que no hay menores presentes.  - liberar a todos los menores identificados proporcionando programas de liberación y reintegración.  - fortalecer los sistemas de inscripción de nacimientos y mecanismos de verificación de la edad.  - poner en marcha campañas de sensibilización social.  Los mecanismos de rendición de cuentas son fundamentales en las crisis actuales. Hay que recuperar la cordura; devolver a la humanidad a su núcleo y a sus fundamentos.   SANCIONES: RESOLUCIÓN 1539/2003.                                  ECONÓMICAS                        JUDICIALES.                                                         JUDICIALES </vt:lpstr>
      <vt:lpstr>Régimen jurídico aplicable a los niños soldados  Principios de Ciudad del Cabo: «niño soldado» es toda persona menor de 18 años de edad que forma parte de cualquier fuerza armada regular o irregular en la función o capacidad que sea, lo que comprende, entre otros, cocineros, porteadores, mensajeros o cualquiera que acompañe a dichos grupos, salvo los familiares. la definición incluye a las niñas reclutadas con fines sexuales y para matrimonios forzados.  “Menores combatientes”: elimina las connotaciones del término “soldado” referido a los menores. Los menores que participen en las hostilidades sin ser combatientes están sujetos a la legislación del país del que sean nacionales.   - los menores de entre 15 y 18 años enrolados en las fuerzas armadas  tienen la condición jurídica de combatientes, por lo que, en caso de captura, aunque esté prohibida su participación en las hostilidades, se benefician del status jurídico de prisioneros de guerra  - los combatientes capturados menores de 15 años, no podrán ser condenados por haber participado en el conflicto con armas,  - los menores que han perpetrado crímenes de guerra o infracciones graves contra el derecho internacional humanitario son responsables de los actos cometidos, </vt:lpstr>
      <vt:lpstr>  - Tienen derecho a estar reunidos con sus padres  - beneficiarse de condiciones de internamiento adecuadas a su edad  - recibir suplementos alimenticios  - derecho a la educación.  - Deben de ser liberados tan pronto como cesen las causas que motivaron su internamiento - las partes en conflicto favorecerán la acogida de los menores en país neutral mientras dure el conflicto, con el consentimiento de la potencia protectora </vt:lpstr>
      <vt:lpstr>La declaración sobre escuelas seguras  Los Estados firmantes se comprometen a aplicar las directrices para prevenir el uso militar de escuelas y universidades durante conflictos armados. las directrices no tienen carácter vinculante y no generan nuevas obligaciones jurídicas internacionales; pretenden inspirar, pues, un cambio voluntario de comportamiento.  Compromisos: - Proteger a escuelas y universidades del uso militar durante conflictos armados - La recopilación de datos y la respuesta ante ataques a establecimientos educativos, sus estudiantes y personal durante conflictos armados - Fortalecer el rol de protección que tiene la educación durante conflictos armados - En los foros internacionales, fomentar los intercambios y fortalecer el apoyo político para la protección de la educación durante conflictos armados - Rendición de cuentas por ataques a establecimientos educativos y sus estudiantes y personal durante conflictos armados </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Conchita</dc:creator>
  <cp:lastModifiedBy>Usuario</cp:lastModifiedBy>
  <cp:revision>52</cp:revision>
  <dcterms:created xsi:type="dcterms:W3CDTF">2021-03-12T17:04:00Z</dcterms:created>
  <dcterms:modified xsi:type="dcterms:W3CDTF">2024-03-06T13:24:11Z</dcterms:modified>
</cp:coreProperties>
</file>