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327" r:id="rId6"/>
    <p:sldId id="259" r:id="rId7"/>
    <p:sldId id="433" r:id="rId8"/>
    <p:sldId id="432" r:id="rId9"/>
    <p:sldId id="331" r:id="rId10"/>
    <p:sldId id="377" r:id="rId11"/>
    <p:sldId id="378" r:id="rId12"/>
    <p:sldId id="367" r:id="rId13"/>
    <p:sldId id="346" r:id="rId14"/>
    <p:sldId id="361" r:id="rId15"/>
    <p:sldId id="362" r:id="rId16"/>
    <p:sldId id="450" r:id="rId17"/>
    <p:sldId id="431" r:id="rId18"/>
    <p:sldId id="352" r:id="rId19"/>
    <p:sldId id="309" r:id="rId20"/>
    <p:sldId id="349" r:id="rId21"/>
    <p:sldId id="350" r:id="rId22"/>
    <p:sldId id="387" r:id="rId23"/>
    <p:sldId id="369" r:id="rId24"/>
    <p:sldId id="372" r:id="rId25"/>
    <p:sldId id="330" r:id="rId26"/>
    <p:sldId id="370" r:id="rId27"/>
    <p:sldId id="261" r:id="rId28"/>
    <p:sldId id="351" r:id="rId29"/>
    <p:sldId id="373" r:id="rId30"/>
    <p:sldId id="374" r:id="rId31"/>
    <p:sldId id="375" r:id="rId32"/>
    <p:sldId id="451" r:id="rId33"/>
    <p:sldId id="266" r:id="rId34"/>
    <p:sldId id="269" r:id="rId35"/>
    <p:sldId id="846" r:id="rId36"/>
    <p:sldId id="275" r:id="rId37"/>
    <p:sldId id="845" r:id="rId38"/>
    <p:sldId id="268" r:id="rId39"/>
    <p:sldId id="452" r:id="rId40"/>
    <p:sldId id="326" r:id="rId4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7C3994-5F6E-4223-8507-8BCF9A7F3DB3}" v="14" dt="2024-03-05T21:32:19.132"/>
    <p1510:client id="{F98E47AD-E43E-498D-B6D4-9248F22FA087}" v="3" dt="2024-03-05T19:28:41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6" autoAdjust="0"/>
    <p:restoredTop sz="94660"/>
  </p:normalViewPr>
  <p:slideViewPr>
    <p:cSldViewPr snapToGrid="0">
      <p:cViewPr>
        <p:scale>
          <a:sx n="62" d="100"/>
          <a:sy n="62" d="100"/>
        </p:scale>
        <p:origin x="11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C9272-64A0-6A4A-A9B7-84057D2C2948}" type="doc">
      <dgm:prSet loTypeId="urn:microsoft.com/office/officeart/2005/8/layout/radial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DEBD4A8-4C66-EF4D-9C8C-A5B0459AB543}">
      <dgm:prSet phldrT="[Texto]" custT="1"/>
      <dgm:spPr/>
      <dgm:t>
        <a:bodyPr/>
        <a:lstStyle/>
        <a:p>
          <a:endParaRPr lang="es-ES" sz="3200" b="1" dirty="0">
            <a:solidFill>
              <a:srgbClr val="FFFF00"/>
            </a:solidFill>
          </a:endParaRPr>
        </a:p>
        <a:p>
          <a:r>
            <a:rPr lang="es-ES" sz="3200" b="1" dirty="0">
              <a:solidFill>
                <a:srgbClr val="FFFF00"/>
              </a:solidFill>
            </a:rPr>
            <a:t>PROTECCIÓN</a:t>
          </a:r>
        </a:p>
        <a:p>
          <a:r>
            <a:rPr lang="es-ES" sz="3200" b="1" dirty="0">
              <a:solidFill>
                <a:srgbClr val="FFFF00"/>
              </a:solidFill>
            </a:rPr>
            <a:t>INTERNACIONAL</a:t>
          </a:r>
          <a:endParaRPr lang="es-ES" sz="1400" b="1" dirty="0">
            <a:solidFill>
              <a:srgbClr val="FFFF00"/>
            </a:solidFill>
          </a:endParaRPr>
        </a:p>
        <a:p>
          <a:r>
            <a:rPr lang="es-ES" sz="1800" b="1" dirty="0"/>
            <a:t>REFUGIADOS</a:t>
          </a:r>
        </a:p>
        <a:p>
          <a:r>
            <a:rPr lang="es-ES" sz="1800" b="1" dirty="0"/>
            <a:t>DESPLAZADOS INTERNOS</a:t>
          </a:r>
        </a:p>
        <a:p>
          <a:r>
            <a:rPr lang="es-ES" sz="1800" b="1" dirty="0"/>
            <a:t>SOLICITANTES DE PI</a:t>
          </a:r>
        </a:p>
        <a:p>
          <a:r>
            <a:rPr lang="es-ES" sz="1800" b="1" dirty="0"/>
            <a:t>APÁTRIDAS</a:t>
          </a:r>
        </a:p>
        <a:p>
          <a:endParaRPr lang="es-ES" sz="2800" b="1" dirty="0"/>
        </a:p>
      </dgm:t>
    </dgm:pt>
    <dgm:pt modelId="{23464095-6599-D94F-AF47-7382638AB2E9}" type="parTrans" cxnId="{78FFFF85-A58F-BC44-9383-41437D884AC4}">
      <dgm:prSet/>
      <dgm:spPr/>
      <dgm:t>
        <a:bodyPr/>
        <a:lstStyle/>
        <a:p>
          <a:endParaRPr lang="es-ES"/>
        </a:p>
      </dgm:t>
    </dgm:pt>
    <dgm:pt modelId="{0ED912EC-AE8F-D942-B18E-661EB4E73121}" type="sibTrans" cxnId="{78FFFF85-A58F-BC44-9383-41437D884AC4}">
      <dgm:prSet/>
      <dgm:spPr/>
      <dgm:t>
        <a:bodyPr/>
        <a:lstStyle/>
        <a:p>
          <a:endParaRPr lang="es-ES"/>
        </a:p>
      </dgm:t>
    </dgm:pt>
    <dgm:pt modelId="{8431F2FE-E7E5-0940-9230-7FF0AF7CB2AB}">
      <dgm:prSet phldrT="[Texto]"/>
      <dgm:spPr>
        <a:solidFill>
          <a:schemeClr val="accent6"/>
        </a:solidFill>
      </dgm:spPr>
      <dgm:t>
        <a:bodyPr/>
        <a:lstStyle/>
        <a:p>
          <a:r>
            <a:rPr lang="es-ES" b="1" dirty="0">
              <a:solidFill>
                <a:srgbClr val="4472C4"/>
              </a:solidFill>
            </a:rPr>
            <a:t>CONSTRUCCIÓN DE FUTUROS MEJORES</a:t>
          </a:r>
        </a:p>
      </dgm:t>
    </dgm:pt>
    <dgm:pt modelId="{608C2408-D287-F34E-B2F6-6040C12FBBA2}" type="parTrans" cxnId="{C938BDE9-1E16-C442-AA58-3FEED7E0B430}">
      <dgm:prSet/>
      <dgm:spPr>
        <a:solidFill>
          <a:schemeClr val="accent6"/>
        </a:solidFill>
      </dgm:spPr>
      <dgm:t>
        <a:bodyPr/>
        <a:lstStyle/>
        <a:p>
          <a:endParaRPr lang="es-ES"/>
        </a:p>
      </dgm:t>
    </dgm:pt>
    <dgm:pt modelId="{FB9C531B-D4A1-F547-9DE3-B2EBD640B340}" type="sibTrans" cxnId="{C938BDE9-1E16-C442-AA58-3FEED7E0B430}">
      <dgm:prSet/>
      <dgm:spPr/>
      <dgm:t>
        <a:bodyPr/>
        <a:lstStyle/>
        <a:p>
          <a:endParaRPr lang="es-ES"/>
        </a:p>
      </dgm:t>
    </dgm:pt>
    <dgm:pt modelId="{B854FE7B-06C0-824A-9227-23B74CD0381C}">
      <dgm:prSet phldrT="[Texto]"/>
      <dgm:spPr/>
      <dgm:t>
        <a:bodyPr/>
        <a:lstStyle/>
        <a:p>
          <a:r>
            <a:rPr lang="es-ES" b="1" dirty="0">
              <a:solidFill>
                <a:schemeClr val="accent5"/>
              </a:solidFill>
            </a:rPr>
            <a:t>SALVAGUARDA DE DERECHOS FUNDAMENTALES</a:t>
          </a:r>
        </a:p>
      </dgm:t>
    </dgm:pt>
    <dgm:pt modelId="{246B8F82-FC5D-3F47-8C92-FBA8D7BD5ED3}" type="parTrans" cxnId="{23905AFE-3102-D347-929B-AA3218953919}">
      <dgm:prSet/>
      <dgm:spPr/>
      <dgm:t>
        <a:bodyPr/>
        <a:lstStyle/>
        <a:p>
          <a:endParaRPr lang="es-ES"/>
        </a:p>
      </dgm:t>
    </dgm:pt>
    <dgm:pt modelId="{D81AB031-2D99-6A48-83A1-95DB3BED7F3C}" type="sibTrans" cxnId="{23905AFE-3102-D347-929B-AA3218953919}">
      <dgm:prSet/>
      <dgm:spPr/>
      <dgm:t>
        <a:bodyPr/>
        <a:lstStyle/>
        <a:p>
          <a:endParaRPr lang="es-ES"/>
        </a:p>
      </dgm:t>
    </dgm:pt>
    <dgm:pt modelId="{FD4438CB-C28A-F641-AD72-48E8DAAC62C8}">
      <dgm:prSet phldrT="[Texto]"/>
      <dgm:spPr/>
      <dgm:t>
        <a:bodyPr/>
        <a:lstStyle/>
        <a:p>
          <a:r>
            <a:rPr lang="es-ES" b="1" dirty="0">
              <a:solidFill>
                <a:schemeClr val="accent5"/>
              </a:solidFill>
            </a:rPr>
            <a:t>ASISTENCIA</a:t>
          </a:r>
          <a:r>
            <a:rPr lang="es-ES" dirty="0">
              <a:solidFill>
                <a:schemeClr val="accent5"/>
              </a:solidFill>
            </a:rPr>
            <a:t> </a:t>
          </a:r>
          <a:r>
            <a:rPr lang="es-ES" b="1" dirty="0">
              <a:solidFill>
                <a:schemeClr val="accent5"/>
              </a:solidFill>
            </a:rPr>
            <a:t>VITAL</a:t>
          </a:r>
        </a:p>
      </dgm:t>
    </dgm:pt>
    <dgm:pt modelId="{2D10E8AF-C1CD-2B4D-9216-3C343FCB7790}" type="sibTrans" cxnId="{D87CAAC6-ADCE-7048-B8FA-FF2CFEA51DB3}">
      <dgm:prSet/>
      <dgm:spPr/>
      <dgm:t>
        <a:bodyPr/>
        <a:lstStyle/>
        <a:p>
          <a:endParaRPr lang="es-ES"/>
        </a:p>
      </dgm:t>
    </dgm:pt>
    <dgm:pt modelId="{B53D441E-87F5-2442-8DB3-AFAB6D921627}" type="parTrans" cxnId="{D87CAAC6-ADCE-7048-B8FA-FF2CFEA51DB3}">
      <dgm:prSet/>
      <dgm:spPr/>
      <dgm:t>
        <a:bodyPr/>
        <a:lstStyle/>
        <a:p>
          <a:endParaRPr lang="es-ES"/>
        </a:p>
      </dgm:t>
    </dgm:pt>
    <dgm:pt modelId="{A5B754BD-0C0F-7E47-BFB1-A249274DC13D}" type="pres">
      <dgm:prSet presAssocID="{985C9272-64A0-6A4A-A9B7-84057D2C294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F08F9F-48C5-E04C-A434-5236C00D019C}" type="pres">
      <dgm:prSet presAssocID="{3DEBD4A8-4C66-EF4D-9C8C-A5B0459AB543}" presName="centerShape" presStyleLbl="node0" presStyleIdx="0" presStyleCnt="1" custScaleX="221621" custScaleY="156978" custLinFactNeighborX="4118" custLinFactNeighborY="-13266"/>
      <dgm:spPr/>
    </dgm:pt>
    <dgm:pt modelId="{6B9853D3-319C-AF4B-9C23-DB94F18A4C03}" type="pres">
      <dgm:prSet presAssocID="{B53D441E-87F5-2442-8DB3-AFAB6D921627}" presName="parTrans" presStyleLbl="sibTrans2D1" presStyleIdx="0" presStyleCnt="3"/>
      <dgm:spPr/>
    </dgm:pt>
    <dgm:pt modelId="{4ED539FC-3091-9F46-923A-BA2D289AFE01}" type="pres">
      <dgm:prSet presAssocID="{B53D441E-87F5-2442-8DB3-AFAB6D921627}" presName="connectorText" presStyleLbl="sibTrans2D1" presStyleIdx="0" presStyleCnt="3"/>
      <dgm:spPr/>
    </dgm:pt>
    <dgm:pt modelId="{977F8D1C-5CA5-6746-9936-D302FB35778D}" type="pres">
      <dgm:prSet presAssocID="{FD4438CB-C28A-F641-AD72-48E8DAAC62C8}" presName="node" presStyleLbl="node1" presStyleIdx="0" presStyleCnt="3" custScaleX="138623" custScaleY="68839" custRadScaleRad="180187" custRadScaleInc="99175">
        <dgm:presLayoutVars>
          <dgm:bulletEnabled val="1"/>
        </dgm:presLayoutVars>
      </dgm:prSet>
      <dgm:spPr/>
    </dgm:pt>
    <dgm:pt modelId="{35D4BE28-E15C-7447-A9A3-F15E53FF9248}" type="pres">
      <dgm:prSet presAssocID="{608C2408-D287-F34E-B2F6-6040C12FBBA2}" presName="parTrans" presStyleLbl="sibTrans2D1" presStyleIdx="1" presStyleCnt="3"/>
      <dgm:spPr/>
    </dgm:pt>
    <dgm:pt modelId="{3C522816-126B-CB4E-AFC7-A993E5676601}" type="pres">
      <dgm:prSet presAssocID="{608C2408-D287-F34E-B2F6-6040C12FBBA2}" presName="connectorText" presStyleLbl="sibTrans2D1" presStyleIdx="1" presStyleCnt="3"/>
      <dgm:spPr/>
    </dgm:pt>
    <dgm:pt modelId="{80DF8E2B-F93E-3E4C-B555-BF2FA74BFCB5}" type="pres">
      <dgm:prSet presAssocID="{8431F2FE-E7E5-0940-9230-7FF0AF7CB2AB}" presName="node" presStyleLbl="node1" presStyleIdx="1" presStyleCnt="3" custScaleX="149777" custScaleY="76055" custRadScaleRad="151870" custRadScaleInc="-34546">
        <dgm:presLayoutVars>
          <dgm:bulletEnabled val="1"/>
        </dgm:presLayoutVars>
      </dgm:prSet>
      <dgm:spPr/>
    </dgm:pt>
    <dgm:pt modelId="{217EC557-A085-914D-8B3F-F77B955CD072}" type="pres">
      <dgm:prSet presAssocID="{246B8F82-FC5D-3F47-8C92-FBA8D7BD5ED3}" presName="parTrans" presStyleLbl="sibTrans2D1" presStyleIdx="2" presStyleCnt="3"/>
      <dgm:spPr/>
    </dgm:pt>
    <dgm:pt modelId="{75064D4F-C0AB-D94C-8516-B8DB51AA3E35}" type="pres">
      <dgm:prSet presAssocID="{246B8F82-FC5D-3F47-8C92-FBA8D7BD5ED3}" presName="connectorText" presStyleLbl="sibTrans2D1" presStyleIdx="2" presStyleCnt="3"/>
      <dgm:spPr/>
    </dgm:pt>
    <dgm:pt modelId="{7FEB4BEE-43BD-FD4E-8229-7C65E6FF0D65}" type="pres">
      <dgm:prSet presAssocID="{B854FE7B-06C0-824A-9227-23B74CD0381C}" presName="node" presStyleLbl="node1" presStyleIdx="2" presStyleCnt="3" custScaleX="151138" custScaleY="81568" custRadScaleRad="148453" custRadScaleInc="70149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490F1708-1B71-EA4D-B99D-F5872DD67762}" type="presOf" srcId="{246B8F82-FC5D-3F47-8C92-FBA8D7BD5ED3}" destId="{217EC557-A085-914D-8B3F-F77B955CD072}" srcOrd="0" destOrd="0" presId="urn:microsoft.com/office/officeart/2005/8/layout/radial5"/>
    <dgm:cxn modelId="{64A95A0E-06DF-DE4F-BAC6-8996753E5A43}" type="presOf" srcId="{608C2408-D287-F34E-B2F6-6040C12FBBA2}" destId="{3C522816-126B-CB4E-AFC7-A993E5676601}" srcOrd="1" destOrd="0" presId="urn:microsoft.com/office/officeart/2005/8/layout/radial5"/>
    <dgm:cxn modelId="{7E56A43C-4B55-394F-B271-AA002ED7C55E}" type="presOf" srcId="{608C2408-D287-F34E-B2F6-6040C12FBBA2}" destId="{35D4BE28-E15C-7447-A9A3-F15E53FF9248}" srcOrd="0" destOrd="0" presId="urn:microsoft.com/office/officeart/2005/8/layout/radial5"/>
    <dgm:cxn modelId="{0C893D48-695D-7041-BCF9-914CB148B543}" type="presOf" srcId="{985C9272-64A0-6A4A-A9B7-84057D2C2948}" destId="{A5B754BD-0C0F-7E47-BFB1-A249274DC13D}" srcOrd="0" destOrd="0" presId="urn:microsoft.com/office/officeart/2005/8/layout/radial5"/>
    <dgm:cxn modelId="{847A9B4B-F982-614A-AAC5-047EB8D277EE}" type="presOf" srcId="{8431F2FE-E7E5-0940-9230-7FF0AF7CB2AB}" destId="{80DF8E2B-F93E-3E4C-B555-BF2FA74BFCB5}" srcOrd="0" destOrd="0" presId="urn:microsoft.com/office/officeart/2005/8/layout/radial5"/>
    <dgm:cxn modelId="{4F6CBC54-6516-7B4D-8E1F-D15839192A52}" type="presOf" srcId="{246B8F82-FC5D-3F47-8C92-FBA8D7BD5ED3}" destId="{75064D4F-C0AB-D94C-8516-B8DB51AA3E35}" srcOrd="1" destOrd="0" presId="urn:microsoft.com/office/officeart/2005/8/layout/radial5"/>
    <dgm:cxn modelId="{33872A76-6420-5746-BBA5-680BB01AF9C2}" type="presOf" srcId="{B53D441E-87F5-2442-8DB3-AFAB6D921627}" destId="{4ED539FC-3091-9F46-923A-BA2D289AFE01}" srcOrd="1" destOrd="0" presId="urn:microsoft.com/office/officeart/2005/8/layout/radial5"/>
    <dgm:cxn modelId="{78FFFF85-A58F-BC44-9383-41437D884AC4}" srcId="{985C9272-64A0-6A4A-A9B7-84057D2C2948}" destId="{3DEBD4A8-4C66-EF4D-9C8C-A5B0459AB543}" srcOrd="0" destOrd="0" parTransId="{23464095-6599-D94F-AF47-7382638AB2E9}" sibTransId="{0ED912EC-AE8F-D942-B18E-661EB4E73121}"/>
    <dgm:cxn modelId="{D87CAAC6-ADCE-7048-B8FA-FF2CFEA51DB3}" srcId="{3DEBD4A8-4C66-EF4D-9C8C-A5B0459AB543}" destId="{FD4438CB-C28A-F641-AD72-48E8DAAC62C8}" srcOrd="0" destOrd="0" parTransId="{B53D441E-87F5-2442-8DB3-AFAB6D921627}" sibTransId="{2D10E8AF-C1CD-2B4D-9216-3C343FCB7790}"/>
    <dgm:cxn modelId="{853B1ED6-3251-2C4B-BDAC-DCB6FE605A8B}" type="presOf" srcId="{B854FE7B-06C0-824A-9227-23B74CD0381C}" destId="{7FEB4BEE-43BD-FD4E-8229-7C65E6FF0D65}" srcOrd="0" destOrd="0" presId="urn:microsoft.com/office/officeart/2005/8/layout/radial5"/>
    <dgm:cxn modelId="{146523D6-4637-5E4A-8EDA-114900D9487B}" type="presOf" srcId="{FD4438CB-C28A-F641-AD72-48E8DAAC62C8}" destId="{977F8D1C-5CA5-6746-9936-D302FB35778D}" srcOrd="0" destOrd="0" presId="urn:microsoft.com/office/officeart/2005/8/layout/radial5"/>
    <dgm:cxn modelId="{C938BDE9-1E16-C442-AA58-3FEED7E0B430}" srcId="{3DEBD4A8-4C66-EF4D-9C8C-A5B0459AB543}" destId="{8431F2FE-E7E5-0940-9230-7FF0AF7CB2AB}" srcOrd="1" destOrd="0" parTransId="{608C2408-D287-F34E-B2F6-6040C12FBBA2}" sibTransId="{FB9C531B-D4A1-F547-9DE3-B2EBD640B340}"/>
    <dgm:cxn modelId="{C882EAF7-7254-484D-8AF4-A95E4DC83C60}" type="presOf" srcId="{3DEBD4A8-4C66-EF4D-9C8C-A5B0459AB543}" destId="{19F08F9F-48C5-E04C-A434-5236C00D019C}" srcOrd="0" destOrd="0" presId="urn:microsoft.com/office/officeart/2005/8/layout/radial5"/>
    <dgm:cxn modelId="{23905AFE-3102-D347-929B-AA3218953919}" srcId="{3DEBD4A8-4C66-EF4D-9C8C-A5B0459AB543}" destId="{B854FE7B-06C0-824A-9227-23B74CD0381C}" srcOrd="2" destOrd="0" parTransId="{246B8F82-FC5D-3F47-8C92-FBA8D7BD5ED3}" sibTransId="{D81AB031-2D99-6A48-83A1-95DB3BED7F3C}"/>
    <dgm:cxn modelId="{BB160DFF-26B3-5441-8F6E-DB77EE04284D}" type="presOf" srcId="{B53D441E-87F5-2442-8DB3-AFAB6D921627}" destId="{6B9853D3-319C-AF4B-9C23-DB94F18A4C03}" srcOrd="0" destOrd="0" presId="urn:microsoft.com/office/officeart/2005/8/layout/radial5"/>
    <dgm:cxn modelId="{3D1D30BD-ED91-C94B-BD2C-1C813FE57E4D}" type="presParOf" srcId="{A5B754BD-0C0F-7E47-BFB1-A249274DC13D}" destId="{19F08F9F-48C5-E04C-A434-5236C00D019C}" srcOrd="0" destOrd="0" presId="urn:microsoft.com/office/officeart/2005/8/layout/radial5"/>
    <dgm:cxn modelId="{3882FE7A-206B-1E41-9623-6E1E1C4276A3}" type="presParOf" srcId="{A5B754BD-0C0F-7E47-BFB1-A249274DC13D}" destId="{6B9853D3-319C-AF4B-9C23-DB94F18A4C03}" srcOrd="1" destOrd="0" presId="urn:microsoft.com/office/officeart/2005/8/layout/radial5"/>
    <dgm:cxn modelId="{494C7CDC-22E4-F94B-A07D-C43FFF67D555}" type="presParOf" srcId="{6B9853D3-319C-AF4B-9C23-DB94F18A4C03}" destId="{4ED539FC-3091-9F46-923A-BA2D289AFE01}" srcOrd="0" destOrd="0" presId="urn:microsoft.com/office/officeart/2005/8/layout/radial5"/>
    <dgm:cxn modelId="{EB02B486-176C-6A4F-B9DD-4A67D41ACB80}" type="presParOf" srcId="{A5B754BD-0C0F-7E47-BFB1-A249274DC13D}" destId="{977F8D1C-5CA5-6746-9936-D302FB35778D}" srcOrd="2" destOrd="0" presId="urn:microsoft.com/office/officeart/2005/8/layout/radial5"/>
    <dgm:cxn modelId="{239E7C5D-D86D-F548-A48F-2942518EE93C}" type="presParOf" srcId="{A5B754BD-0C0F-7E47-BFB1-A249274DC13D}" destId="{35D4BE28-E15C-7447-A9A3-F15E53FF9248}" srcOrd="3" destOrd="0" presId="urn:microsoft.com/office/officeart/2005/8/layout/radial5"/>
    <dgm:cxn modelId="{AF72F971-4551-B044-B8A9-0E0FBE4C48D5}" type="presParOf" srcId="{35D4BE28-E15C-7447-A9A3-F15E53FF9248}" destId="{3C522816-126B-CB4E-AFC7-A993E5676601}" srcOrd="0" destOrd="0" presId="urn:microsoft.com/office/officeart/2005/8/layout/radial5"/>
    <dgm:cxn modelId="{6699543B-CF6C-8C42-822B-89126EAA80D5}" type="presParOf" srcId="{A5B754BD-0C0F-7E47-BFB1-A249274DC13D}" destId="{80DF8E2B-F93E-3E4C-B555-BF2FA74BFCB5}" srcOrd="4" destOrd="0" presId="urn:microsoft.com/office/officeart/2005/8/layout/radial5"/>
    <dgm:cxn modelId="{D1F6FCB1-90C4-F444-818D-8228A4B441BD}" type="presParOf" srcId="{A5B754BD-0C0F-7E47-BFB1-A249274DC13D}" destId="{217EC557-A085-914D-8B3F-F77B955CD072}" srcOrd="5" destOrd="0" presId="urn:microsoft.com/office/officeart/2005/8/layout/radial5"/>
    <dgm:cxn modelId="{38E0A9C3-CD9B-D946-8351-AAEF8BD9633E}" type="presParOf" srcId="{217EC557-A085-914D-8B3F-F77B955CD072}" destId="{75064D4F-C0AB-D94C-8516-B8DB51AA3E35}" srcOrd="0" destOrd="0" presId="urn:microsoft.com/office/officeart/2005/8/layout/radial5"/>
    <dgm:cxn modelId="{DF9655CB-F5B3-FC4F-9F96-A708F54C79A0}" type="presParOf" srcId="{A5B754BD-0C0F-7E47-BFB1-A249274DC13D}" destId="{7FEB4BEE-43BD-FD4E-8229-7C65E6FF0D6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08F9F-48C5-E04C-A434-5236C00D019C}">
      <dsp:nvSpPr>
        <dsp:cNvPr id="0" name=""/>
        <dsp:cNvSpPr/>
      </dsp:nvSpPr>
      <dsp:spPr>
        <a:xfrm>
          <a:off x="3360257" y="1332974"/>
          <a:ext cx="4144384" cy="293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b="1" kern="1200" dirty="0">
            <a:solidFill>
              <a:srgbClr val="FFFF00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FFFF00"/>
              </a:solidFill>
            </a:rPr>
            <a:t>PROTECCIÓN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FFFF00"/>
              </a:solidFill>
            </a:rPr>
            <a:t>INTERNACIONAL</a:t>
          </a:r>
          <a:endParaRPr lang="es-ES" sz="1400" b="1" kern="1200" dirty="0">
            <a:solidFill>
              <a:srgbClr val="FFFF00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REFUGIADOS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DESPLAZADOS INTERNOS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SOLICITANTES DE PI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APÁTRIDAS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b="1" kern="1200" dirty="0"/>
        </a:p>
      </dsp:txBody>
      <dsp:txXfrm>
        <a:off x="3967188" y="1762874"/>
        <a:ext cx="2930522" cy="2075739"/>
      </dsp:txXfrm>
    </dsp:sp>
    <dsp:sp modelId="{6B9853D3-319C-AF4B-9C23-DB94F18A4C03}">
      <dsp:nvSpPr>
        <dsp:cNvPr id="0" name=""/>
        <dsp:cNvSpPr/>
      </dsp:nvSpPr>
      <dsp:spPr>
        <a:xfrm rot="20118476">
          <a:off x="7364574" y="1459913"/>
          <a:ext cx="585375" cy="635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372602" y="1623755"/>
        <a:ext cx="409763" cy="381487"/>
      </dsp:txXfrm>
    </dsp:sp>
    <dsp:sp modelId="{977F8D1C-5CA5-6746-9936-D302FB35778D}">
      <dsp:nvSpPr>
        <dsp:cNvPr id="0" name=""/>
        <dsp:cNvSpPr/>
      </dsp:nvSpPr>
      <dsp:spPr>
        <a:xfrm>
          <a:off x="7829001" y="459256"/>
          <a:ext cx="2592294" cy="1287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5"/>
              </a:solidFill>
            </a:rPr>
            <a:t>ASISTENCIA</a:t>
          </a:r>
          <a:r>
            <a:rPr lang="es-ES" sz="2000" kern="1200" dirty="0">
              <a:solidFill>
                <a:schemeClr val="accent5"/>
              </a:solidFill>
            </a:rPr>
            <a:t> </a:t>
          </a:r>
          <a:r>
            <a:rPr lang="es-ES" sz="2000" b="1" kern="1200" dirty="0">
              <a:solidFill>
                <a:schemeClr val="accent5"/>
              </a:solidFill>
            </a:rPr>
            <a:t>VITAL</a:t>
          </a:r>
        </a:p>
      </dsp:txBody>
      <dsp:txXfrm>
        <a:off x="8208634" y="647778"/>
        <a:ext cx="1833028" cy="910267"/>
      </dsp:txXfrm>
    </dsp:sp>
    <dsp:sp modelId="{35D4BE28-E15C-7447-A9A3-F15E53FF9248}">
      <dsp:nvSpPr>
        <dsp:cNvPr id="0" name=""/>
        <dsp:cNvSpPr/>
      </dsp:nvSpPr>
      <dsp:spPr>
        <a:xfrm rot="1223680">
          <a:off x="7393399" y="3277457"/>
          <a:ext cx="352649" cy="635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396715" y="3386185"/>
        <a:ext cx="246854" cy="381487"/>
      </dsp:txXfrm>
    </dsp:sp>
    <dsp:sp modelId="{80DF8E2B-F93E-3E4C-B555-BF2FA74BFCB5}">
      <dsp:nvSpPr>
        <dsp:cNvPr id="0" name=""/>
        <dsp:cNvSpPr/>
      </dsp:nvSpPr>
      <dsp:spPr>
        <a:xfrm>
          <a:off x="7620417" y="3423754"/>
          <a:ext cx="2800878" cy="1422253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4472C4"/>
              </a:solidFill>
            </a:rPr>
            <a:t>CONSTRUCCIÓN DE FUTUROS MEJORES</a:t>
          </a:r>
        </a:p>
      </dsp:txBody>
      <dsp:txXfrm>
        <a:off x="8030596" y="3632038"/>
        <a:ext cx="1980520" cy="1005685"/>
      </dsp:txXfrm>
    </dsp:sp>
    <dsp:sp modelId="{217EC557-A085-914D-8B3F-F77B955CD072}">
      <dsp:nvSpPr>
        <dsp:cNvPr id="0" name=""/>
        <dsp:cNvSpPr/>
      </dsp:nvSpPr>
      <dsp:spPr>
        <a:xfrm rot="10902155">
          <a:off x="2963629" y="2413640"/>
          <a:ext cx="281652" cy="635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 rot="10800000">
        <a:off x="3048106" y="2542057"/>
        <a:ext cx="197156" cy="381487"/>
      </dsp:txXfrm>
    </dsp:sp>
    <dsp:sp modelId="{7FEB4BEE-43BD-FD4E-8229-7C65E6FF0D65}">
      <dsp:nvSpPr>
        <dsp:cNvPr id="0" name=""/>
        <dsp:cNvSpPr/>
      </dsp:nvSpPr>
      <dsp:spPr>
        <a:xfrm>
          <a:off x="6704" y="1918798"/>
          <a:ext cx="2826329" cy="15253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5"/>
              </a:solidFill>
            </a:rPr>
            <a:t>SALVAGUARDA DE DERECHOS FUNDAMENTALES</a:t>
          </a:r>
        </a:p>
      </dsp:txBody>
      <dsp:txXfrm>
        <a:off x="420610" y="2142180"/>
        <a:ext cx="1998517" cy="1078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UNHCR, The UN Refugee Agency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BD7FF-E8B4-4734-9B06-51C0D7FA712D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C425-D0B7-47B8-BFF2-0B535E0A4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978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UNHCR, The UN Refugee Agency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A5961-0DEB-4A20-B5DB-0DC03B11A31B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C63E9-EEB3-4AD9-B181-F0439A37E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702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C63E9-EEB3-4AD9-B181-F0439A37E26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UNHCR, The UN Refugee Agency</a:t>
            </a:r>
          </a:p>
        </p:txBody>
      </p:sp>
    </p:spTree>
    <p:extLst>
      <p:ext uri="{BB962C8B-B14F-4D97-AF65-F5344CB8AC3E}">
        <p14:creationId xmlns:p14="http://schemas.microsoft.com/office/powerpoint/2010/main" val="2122240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95B3-97D0-4A03-B38D-5A45345EA2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88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95B3-97D0-4A03-B38D-5A45345EA2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0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link </a:t>
            </a:r>
            <a:r>
              <a:rPr lang="en-US" dirty="0" err="1"/>
              <a:t>tienes</a:t>
            </a:r>
            <a:r>
              <a:rPr lang="en-US" dirty="0"/>
              <a:t> la info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actualizada</a:t>
            </a:r>
            <a:r>
              <a:rPr lang="en-US" dirty="0"/>
              <a:t>: https://www.unhcr.org/refugee-statistics/</a:t>
            </a:r>
          </a:p>
          <a:p>
            <a:endParaRPr lang="en-US" dirty="0"/>
          </a:p>
          <a:p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actuales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UNHCR, The UN Refugee Agency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C63E9-EEB3-4AD9-B181-F0439A37E2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5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UNHCR, The UN Refugee Agency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C63E9-EEB3-4AD9-B181-F0439A37E2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5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Magalí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7A8D1-BF58-E04A-8DD3-9A97C3C9A267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44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Magalí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7A8D1-BF58-E04A-8DD3-9A97C3C9A267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700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95B3-97D0-4A03-B38D-5A45345EA2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1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b="1" dirty="0"/>
              <a:t>Bangladesh:</a:t>
            </a:r>
            <a:r>
              <a:rPr lang="es-ES" b="1" baseline="0" dirty="0"/>
              <a:t>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de 723.000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refugiados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Rohingas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huyeron a Bangladesh desde el 25 de agosto de 2017,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gran mayoría </a:t>
            </a:r>
            <a:r>
              <a:rPr lang="es-E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sllegaron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los tres primeros meses de crisis. 40% de los refugiados son menores de 12 años. 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b="1" dirty="0"/>
              <a:t>Siria: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de 5,6 millones de personas han huido de Siria desde 2011, buscando seguridad </a:t>
            </a:r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Líbano, Turquía Jordania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otros países. Además, 6.6 millones de personas están desplazadas dentro de Siria y, a medida que la guerra continua, la esperanza se desvanece rápidamente.</a:t>
            </a:r>
          </a:p>
          <a:p>
            <a:endParaRPr lang="es-E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Sudán del Sur: 2.588.707</a:t>
            </a:r>
            <a:r>
              <a:rPr lang="es-E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personas refugiadas y solicitantes de asilo provenientes de Sudán del Sur y otros dos millones de desplazados internos.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Venezuela: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 millones de venezolanos en países colindantes: </a:t>
            </a:r>
            <a:r>
              <a:rPr lang="es-E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Brazil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Ecuador, Perú, Colombia  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95B3-97D0-4A03-B38D-5A45345EA2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8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95B3-97D0-4A03-B38D-5A45345EA2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653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66303FA1-18E3-916B-EE8E-E0439C3E3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D2A8C2-40C2-48B4-AE8E-2493EA9E08E5}" type="slidenum">
              <a:rPr lang="en-US" altLang="es-ES" smtClean="0"/>
              <a:pPr/>
              <a:t>34</a:t>
            </a:fld>
            <a:endParaRPr lang="en-US" altLang="es-E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009D82A-FA9B-94C2-07FD-B3F8BD4BA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BF8B77B-6345-0D96-EE7F-28AD84B3E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4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bo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ABC8B4-838F-46F4-BEDC-3FEBA2DA4306}" type="datetime1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UNHCR -- The UN Refugee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6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3040E-2B11-43CE-B56E-C36F0ADF1466}" type="datetime1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UNHCR -- The UN Refugee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NUR_MISSM">
    <p:bg>
      <p:bgPr>
        <a:solidFill>
          <a:srgbClr val="99C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8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1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06CE39-D9FF-4369-B2A4-830BA9FE82C3}" type="datetime1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UNHCR -- The UN Refugee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EF4C32-F71E-4663-BBF8-CEBC9FF9720B}" type="datetime1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UNHCR -- The UN Refugee Agency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5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3EAE-5F62-401C-9E94-2301B306F507}" type="datetime1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UNHCR -- The UN Refugee Agency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2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017048-28AA-4830-BF1F-C33ED581C33E}" type="datetime1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UNHCR -- The UN Refugee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2A3A1C-E660-40E7-AC5A-EEAAEAA0E3EE}" type="datetime1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UNHCR -- The UN Refugee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7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272FFC-6BF5-41CA-8BB0-1867D7A7EE8D}" type="datetime1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UNHCR -- The UN Refugee Agency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814E2-6A15-4123-A5AB-544DB2E272C7}" type="datetime1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UNHCR -- The UN Refugee Agency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9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4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bg1"/>
          </a:solidFill>
          <a:latin typeface="Roboto 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alprotectioncluster.org/2020/11/19/aftershock-abuse-exploitation-human-trafficking-in-the-wake-of-covid-19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nur.org/media/politica-del-acnur-para-la-prevencion-mitigacion-de-riesgos-y-respuesta-la-violencia-de" TargetMode="External"/><Relationship Id="rId2" Type="http://schemas.openxmlformats.org/officeDocument/2006/relationships/hyperlink" Target="https://www.refworld.org/policy/opguidance/unhcr/2003/es/5265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nur.org/es-es/acnur-en-espana/nuestro-trabajo/proteccion-en-espana/violencias-por-motivos-de-genero" TargetMode="External"/><Relationship Id="rId4" Type="http://schemas.openxmlformats.org/officeDocument/2006/relationships/hyperlink" Target="https://peacekeeping.un.org/es/conflict-related-sexual-violenc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2.unhcr.org/en/countri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cha.org/fr/themes/humanitarian-civil-military-coordin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teragencystandingcommittee.org/focal-points/iasc-reference-paper-civil-military-relationship-complex-emergencies-2004" TargetMode="External"/><Relationship Id="rId5" Type="http://schemas.openxmlformats.org/officeDocument/2006/relationships/hyperlink" Target="https://www.refworld.org/pdfid/5d147c4b4.pdf" TargetMode="External"/><Relationship Id="rId4" Type="http://schemas.openxmlformats.org/officeDocument/2006/relationships/hyperlink" Target="http://www.dialoguing.org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15" y="-19729"/>
            <a:ext cx="7578782" cy="1500187"/>
          </a:xfrm>
        </p:spPr>
        <p:txBody>
          <a:bodyPr>
            <a:normAutofit fontScale="90000"/>
          </a:bodyPr>
          <a:lstStyle/>
          <a:p>
            <a:pPr algn="ctr"/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s-ES_tradnl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_tradnl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“Enfoque de género y gestión de refugiados”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7532" y="4838844"/>
            <a:ext cx="10515600" cy="1500187"/>
          </a:xfrm>
        </p:spPr>
        <p:txBody>
          <a:bodyPr>
            <a:noAutofit/>
          </a:bodyPr>
          <a:lstStyle/>
          <a:p>
            <a:endParaRPr lang="es-ES_tradnl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Delegación de ACNUR en España</a:t>
            </a:r>
          </a:p>
          <a:p>
            <a:pPr algn="ctr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CURSO - PERSPECTIVA DE GÉNERO EN GESTION DE CRISIS</a:t>
            </a:r>
          </a:p>
          <a:p>
            <a:pPr algn="ctr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2024</a:t>
            </a:r>
          </a:p>
        </p:txBody>
      </p:sp>
    </p:spTree>
    <p:extLst>
      <p:ext uri="{BB962C8B-B14F-4D97-AF65-F5344CB8AC3E}">
        <p14:creationId xmlns:p14="http://schemas.microsoft.com/office/powerpoint/2010/main" val="3907933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03" y="66676"/>
            <a:ext cx="10884095" cy="1076324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/>
            </a:br>
            <a:br>
              <a:rPr lang="es-ES" b="1" dirty="0"/>
            </a:br>
            <a:br>
              <a:rPr lang="es-ES" b="1" dirty="0"/>
            </a:br>
            <a:br>
              <a:rPr lang="es-ES" b="1" dirty="0"/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Las mujeres y niñas refugiadas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4" y="898497"/>
            <a:ext cx="11772518" cy="6053288"/>
          </a:xfrm>
        </p:spPr>
        <p:txBody>
          <a:bodyPr>
            <a:noAutofit/>
          </a:bodyPr>
          <a:lstStyle/>
          <a:p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Desplazamiento = desaparecen estructuras de apoyo = riesgos de protección incrementan</a:t>
            </a:r>
          </a:p>
          <a:p>
            <a:pPr lvl="1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Factores de riesgo: discapacidad, edad, orientación sexual…</a:t>
            </a:r>
          </a:p>
          <a:p>
            <a:pPr lvl="1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Salud materna y reproductiva, alojamientos inadecuados, acceso restringido a recursos, educación, participación limitada en toma de decisiones</a:t>
            </a:r>
          </a:p>
          <a:p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Problemas de protección: 1 de cada 5 mujeres refugiadas </a:t>
            </a:r>
          </a:p>
          <a:p>
            <a:pPr lvl="1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durante el conflicto </a:t>
            </a:r>
          </a:p>
          <a:p>
            <a:pPr lvl="1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la huida, países de tránsito</a:t>
            </a:r>
          </a:p>
          <a:p>
            <a:pPr lvl="1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tras la llegada al país de asilo…</a:t>
            </a:r>
          </a:p>
          <a:p>
            <a:pPr lvl="1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en los movimientos secundarios</a:t>
            </a:r>
          </a:p>
          <a:p>
            <a:pPr lvl="1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retorno</a:t>
            </a:r>
          </a:p>
        </p:txBody>
      </p:sp>
    </p:spTree>
    <p:extLst>
      <p:ext uri="{BB962C8B-B14F-4D97-AF65-F5344CB8AC3E}">
        <p14:creationId xmlns:p14="http://schemas.microsoft.com/office/powerpoint/2010/main" val="400408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211015"/>
            <a:ext cx="10515600" cy="741045"/>
          </a:xfrm>
        </p:spPr>
        <p:txBody>
          <a:bodyPr>
            <a:normAutofit fontScale="90000"/>
          </a:bodyPr>
          <a:lstStyle/>
          <a:p>
            <a:br>
              <a:rPr lang="es-ES" b="1" dirty="0"/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Marco Legal internacional</a:t>
            </a: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816"/>
            <a:ext cx="10515600" cy="5232722"/>
          </a:xfrm>
        </p:spPr>
        <p:txBody>
          <a:bodyPr>
            <a:noAutofit/>
          </a:bodyPr>
          <a:lstStyle/>
          <a:p>
            <a:endParaRPr lang="es-CR" dirty="0"/>
          </a:p>
          <a:p>
            <a:pPr marL="0" lvl="0" indent="0">
              <a:buNone/>
            </a:pPr>
            <a:endParaRPr lang="es-C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63415" y="1540782"/>
            <a:ext cx="10990385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Convención sobre la eliminación de todas las formas de discriminación contra la mujer de 1979 (</a:t>
            </a:r>
            <a:r>
              <a:rPr lang="es-ES_tradnl" alt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CEDAW) </a:t>
            </a:r>
            <a:r>
              <a:rPr lang="es-ES_tradnl" alt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su Protocolo facultativo (1999): Comité de la CEDAW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n-US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Convención de Estambul del Consejo de Europa </a:t>
            </a:r>
            <a:r>
              <a:rPr lang="es-ES_tradnl" alt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prevención y lucha contra la violencia contra las mujeres y la violencia doméstica de 2011: </a:t>
            </a:r>
            <a:r>
              <a:rPr lang="es-ES_tradnl" altLang="en-US" sz="24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es-ES_tradnl" alt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y 61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n-US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Declaración sobre la Eliminación de la Violencia contra la Mujer de 1993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n-US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Palermo </a:t>
            </a:r>
            <a:r>
              <a:rPr lang="es-ES_tradnl" alt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prevenir, reprimir y sancionar la trata de personas, especialmente mujeres y niños, que complementa la Convención N.U. contra la delincuencia trasnacional, 2000</a:t>
            </a:r>
          </a:p>
        </p:txBody>
      </p:sp>
    </p:spTree>
    <p:extLst>
      <p:ext uri="{BB962C8B-B14F-4D97-AF65-F5344CB8AC3E}">
        <p14:creationId xmlns:p14="http://schemas.microsoft.com/office/powerpoint/2010/main" val="339913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211015"/>
            <a:ext cx="10515600" cy="741045"/>
          </a:xfrm>
        </p:spPr>
        <p:txBody>
          <a:bodyPr>
            <a:normAutofit fontScale="90000"/>
          </a:bodyPr>
          <a:lstStyle/>
          <a:p>
            <a:br>
              <a:rPr lang="es-ES" b="1" dirty="0"/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Marco Legal internacional cont.</a:t>
            </a: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816"/>
            <a:ext cx="11353800" cy="5232722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s-ES_tradnl" altLang="en-US" dirty="0">
                <a:latin typeface="Arial" panose="020B0604020202020204" pitchFamily="34" charset="0"/>
                <a:cs typeface="Arial" panose="020B0604020202020204" pitchFamily="34" charset="0"/>
              </a:rPr>
              <a:t>Declaración Universal de DH, 1948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altLang="en-US" dirty="0">
                <a:latin typeface="Arial" panose="020B0604020202020204" pitchFamily="34" charset="0"/>
                <a:cs typeface="Arial" panose="020B0604020202020204" pitchFamily="34" charset="0"/>
              </a:rPr>
              <a:t>PIDCP, 1966 (</a:t>
            </a:r>
            <a:r>
              <a:rPr lang="es-ES_tradnl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es-ES_tradnl" altLang="en-US" dirty="0">
                <a:latin typeface="Arial" panose="020B0604020202020204" pitchFamily="34" charset="0"/>
                <a:cs typeface="Arial" panose="020B0604020202020204" pitchFamily="34" charset="0"/>
              </a:rPr>
              <a:t> 2,3 y 26)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altLang="en-US" dirty="0">
                <a:latin typeface="Arial" panose="020B0604020202020204" pitchFamily="34" charset="0"/>
                <a:cs typeface="Arial" panose="020B0604020202020204" pitchFamily="34" charset="0"/>
              </a:rPr>
              <a:t>PIDESC, 1966 (</a:t>
            </a:r>
            <a:r>
              <a:rPr lang="es-ES_tradnl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es-ES_tradnl" altLang="en-US" dirty="0">
                <a:latin typeface="Arial" panose="020B0604020202020204" pitchFamily="34" charset="0"/>
                <a:cs typeface="Arial" panose="020B0604020202020204" pitchFamily="34" charset="0"/>
              </a:rPr>
              <a:t> 2 y 3)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altLang="en-US" dirty="0">
                <a:latin typeface="Arial" panose="020B0604020202020204" pitchFamily="34" charset="0"/>
                <a:cs typeface="Arial" panose="020B0604020202020204" pitchFamily="34" charset="0"/>
              </a:rPr>
              <a:t>CEDH, 1950 (art 14)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altLang="en-US" dirty="0">
                <a:latin typeface="Arial" panose="020B0604020202020204" pitchFamily="34" charset="0"/>
                <a:cs typeface="Arial" panose="020B0604020202020204" pitchFamily="34" charset="0"/>
              </a:rPr>
              <a:t>Carta Africana sobre DH y de los pueblos, 1981 (art. 1y 2)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altLang="en-US" dirty="0">
                <a:latin typeface="Arial" panose="020B0604020202020204" pitchFamily="34" charset="0"/>
                <a:cs typeface="Arial" panose="020B0604020202020204" pitchFamily="34" charset="0"/>
              </a:rPr>
              <a:t>Protocolo de la Carta Africana sobre DH y de los pueblos relativo a los derechos de la mujer en África, 2003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altLang="en-US" dirty="0">
                <a:latin typeface="Arial" panose="020B0604020202020204" pitchFamily="34" charset="0"/>
                <a:cs typeface="Arial" panose="020B0604020202020204" pitchFamily="34" charset="0"/>
              </a:rPr>
              <a:t>Convención Americana  sobre DH, 1969 (art 1)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altLang="en-US" dirty="0">
                <a:latin typeface="Arial" panose="020B0604020202020204" pitchFamily="34" charset="0"/>
                <a:cs typeface="Arial" panose="020B0604020202020204" pitchFamily="34" charset="0"/>
              </a:rPr>
              <a:t>Convención Interamericana para prevenir, sancionar y erradicar la violencia contra la mujer, 1985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altLang="en-US" dirty="0">
                <a:latin typeface="Arial" panose="020B0604020202020204" pitchFamily="34" charset="0"/>
                <a:cs typeface="Arial" panose="020B0604020202020204" pitchFamily="34" charset="0"/>
              </a:rPr>
              <a:t>Carta de DF de la UE, Directivas UE procedimiento y acogida</a:t>
            </a:r>
          </a:p>
          <a:p>
            <a:endParaRPr lang="es-CR" dirty="0"/>
          </a:p>
          <a:p>
            <a:pPr marL="0" lvl="0" indent="0">
              <a:buNone/>
            </a:pPr>
            <a:endParaRPr lang="es-CR" sz="2800" b="1" dirty="0"/>
          </a:p>
        </p:txBody>
      </p:sp>
    </p:spTree>
    <p:extLst>
      <p:ext uri="{BB962C8B-B14F-4D97-AF65-F5344CB8AC3E}">
        <p14:creationId xmlns:p14="http://schemas.microsoft.com/office/powerpoint/2010/main" val="280389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715" y="196947"/>
            <a:ext cx="9836084" cy="660893"/>
          </a:xfrm>
        </p:spPr>
        <p:txBody>
          <a:bodyPr>
            <a:normAutofit/>
          </a:bodyPr>
          <a:lstStyle/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Gran impacto en mujeres y niñas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153550"/>
            <a:ext cx="10791092" cy="5023413"/>
          </a:xfrm>
        </p:spPr>
        <p:txBody>
          <a:bodyPr>
            <a:normAutofit fontScale="55000" lnSpcReduction="20000"/>
          </a:bodyPr>
          <a:lstStyle/>
          <a:p>
            <a:r>
              <a:rPr lang="es-ES_tradnl" sz="4000" b="1" dirty="0"/>
              <a:t>Manifestación histórica de las relaciones desiguales entre hombres y mujeres</a:t>
            </a:r>
          </a:p>
          <a:p>
            <a:r>
              <a:rPr lang="es-ES_tradnl" sz="4000" b="1" dirty="0"/>
              <a:t>1 de cada 3 mujeres</a:t>
            </a:r>
          </a:p>
          <a:p>
            <a:r>
              <a:rPr lang="es-CR" sz="4000" b="1" dirty="0"/>
              <a:t>Se enfrentan a </a:t>
            </a:r>
            <a:r>
              <a:rPr lang="es-CR" sz="4000" b="1" dirty="0" err="1"/>
              <a:t>nº</a:t>
            </a:r>
            <a:r>
              <a:rPr lang="es-CR" sz="4000" b="1" dirty="0"/>
              <a:t> formas de discriminación y riesgos específicos de protección durante el conflicto, la huida, tras la llegada al país de asilo </a:t>
            </a:r>
          </a:p>
          <a:p>
            <a:pPr lvl="1"/>
            <a:r>
              <a:rPr lang="es-ES_tradnl" altLang="en-US" sz="3500" b="1" dirty="0"/>
              <a:t>Violencia doméstica o familiar</a:t>
            </a:r>
          </a:p>
          <a:p>
            <a:pPr lvl="1">
              <a:lnSpc>
                <a:spcPct val="80000"/>
              </a:lnSpc>
            </a:pPr>
            <a:r>
              <a:rPr lang="es-ES_tradnl" altLang="en-US" sz="3500" b="1" dirty="0"/>
              <a:t>Matrimonio forzoso / matrimonios precoces </a:t>
            </a:r>
          </a:p>
          <a:p>
            <a:pPr lvl="1">
              <a:lnSpc>
                <a:spcPct val="80000"/>
              </a:lnSpc>
            </a:pPr>
            <a:r>
              <a:rPr lang="es-ES_tradnl" altLang="en-US" sz="3500" b="1" dirty="0"/>
              <a:t>Mutilación genital</a:t>
            </a:r>
          </a:p>
          <a:p>
            <a:pPr lvl="1">
              <a:lnSpc>
                <a:spcPct val="80000"/>
              </a:lnSpc>
            </a:pPr>
            <a:r>
              <a:rPr lang="es-ES_tradnl" altLang="en-US" sz="3500" b="1" dirty="0"/>
              <a:t>Trata</a:t>
            </a:r>
          </a:p>
          <a:p>
            <a:pPr lvl="1">
              <a:lnSpc>
                <a:spcPct val="80000"/>
              </a:lnSpc>
            </a:pPr>
            <a:r>
              <a:rPr lang="es-ES_tradnl" altLang="en-US" sz="3500" b="1" dirty="0"/>
              <a:t>Planificación familiar forzosa</a:t>
            </a:r>
          </a:p>
          <a:p>
            <a:pPr lvl="1">
              <a:lnSpc>
                <a:spcPct val="80000"/>
              </a:lnSpc>
            </a:pPr>
            <a:r>
              <a:rPr lang="es-ES_tradnl" altLang="en-US" sz="3500" b="1" dirty="0"/>
              <a:t>Crímenes de honor o relacionados con la dote</a:t>
            </a:r>
          </a:p>
          <a:p>
            <a:pPr lvl="1">
              <a:lnSpc>
                <a:spcPct val="80000"/>
              </a:lnSpc>
            </a:pPr>
            <a:r>
              <a:rPr lang="es-ES_tradnl" altLang="en-US" sz="3500" b="1" dirty="0"/>
              <a:t>Violencia sexual y de género en el marco de un conflicto</a:t>
            </a:r>
          </a:p>
          <a:p>
            <a:pPr lvl="1">
              <a:lnSpc>
                <a:spcPct val="80000"/>
              </a:lnSpc>
            </a:pPr>
            <a:r>
              <a:rPr lang="es-ES_tradnl" altLang="en-US" sz="3500" b="1" dirty="0"/>
              <a:t>Orientación e identidad sexual</a:t>
            </a:r>
            <a:endParaRPr lang="es-ES_tradnl" sz="3200" dirty="0"/>
          </a:p>
          <a:p>
            <a:endParaRPr lang="es-ES_tradnl" sz="3200" dirty="0"/>
          </a:p>
          <a:p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13859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985" y="-1"/>
            <a:ext cx="10900873" cy="1257301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/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Las mujeres y niñas refugiadas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323975"/>
            <a:ext cx="11709156" cy="5627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Retos particulares:</a:t>
            </a:r>
          </a:p>
          <a:p>
            <a:pPr lvl="1">
              <a:lnSpc>
                <a:spcPct val="80000"/>
              </a:lnSpc>
            </a:pPr>
            <a:r>
              <a:rPr lang="es-ES_tradnl" altLang="en-US" b="1" dirty="0"/>
              <a:t>Mujeres, adolescentes y niñas no acompañadas</a:t>
            </a:r>
          </a:p>
          <a:p>
            <a:pPr lvl="1">
              <a:lnSpc>
                <a:spcPct val="80000"/>
              </a:lnSpc>
            </a:pPr>
            <a:r>
              <a:rPr lang="es-ES_tradnl" altLang="en-US" b="1" dirty="0"/>
              <a:t>Mujeres cabeza de familia</a:t>
            </a:r>
          </a:p>
          <a:p>
            <a:pPr lvl="1">
              <a:lnSpc>
                <a:spcPct val="80000"/>
              </a:lnSpc>
            </a:pPr>
            <a:r>
              <a:rPr lang="es-ES_tradnl" altLang="en-US" b="1" dirty="0"/>
              <a:t>Mujeres embarazadas, lactantes</a:t>
            </a:r>
          </a:p>
          <a:p>
            <a:pPr lvl="1">
              <a:lnSpc>
                <a:spcPct val="80000"/>
              </a:lnSpc>
            </a:pPr>
            <a:r>
              <a:rPr lang="es-ES_tradnl" altLang="en-US" b="1" dirty="0"/>
              <a:t>Mujeres con algún tipo de discapacidad</a:t>
            </a:r>
          </a:p>
          <a:p>
            <a:pPr lvl="1">
              <a:lnSpc>
                <a:spcPct val="80000"/>
              </a:lnSpc>
            </a:pPr>
            <a:r>
              <a:rPr lang="es-ES_tradnl" altLang="en-US" b="1" dirty="0"/>
              <a:t>Mujeres mayores</a:t>
            </a:r>
          </a:p>
          <a:p>
            <a:pPr lvl="1">
              <a:lnSpc>
                <a:spcPct val="80000"/>
              </a:lnSpc>
            </a:pPr>
            <a:r>
              <a:rPr lang="es-ES_tradnl" altLang="en-US" b="1" dirty="0"/>
              <a:t>Mujeres lesbianas, transexuales…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sz="2000" i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/>
              <a:t>Aftershock: Abuse, exploitation &amp; human trafficking in the wake of COVID-19, November 2020, 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https://www.globalprotectioncluster.org/2020/11/19/aftershock-abuse-exploitation-human-trafficking-in-the-wake-of-covid-19/</a:t>
            </a:r>
            <a:endParaRPr lang="en-GB" sz="2000" dirty="0"/>
          </a:p>
          <a:p>
            <a:pPr marL="457200" lvl="1" indent="0">
              <a:lnSpc>
                <a:spcPct val="80000"/>
              </a:lnSpc>
              <a:buNone/>
            </a:pPr>
            <a:endParaRPr lang="es-ES_tradnl" altLang="en-US" b="1" dirty="0"/>
          </a:p>
        </p:txBody>
      </p:sp>
    </p:spTree>
    <p:extLst>
      <p:ext uri="{BB962C8B-B14F-4D97-AF65-F5344CB8AC3E}">
        <p14:creationId xmlns:p14="http://schemas.microsoft.com/office/powerpoint/2010/main" val="246946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120"/>
          </a:xfrm>
        </p:spPr>
        <p:txBody>
          <a:bodyPr>
            <a:normAutofit/>
          </a:bodyPr>
          <a:lstStyle/>
          <a:p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Mujeres y niñas refugiadas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5" y="1559169"/>
            <a:ext cx="11828585" cy="4970585"/>
          </a:xfrm>
        </p:spPr>
        <p:txBody>
          <a:bodyPr>
            <a:normAutofit/>
          </a:bodyPr>
          <a:lstStyle/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No categorizarlas como vulnerables sistemáticamente</a:t>
            </a:r>
          </a:p>
          <a:p>
            <a:pPr marL="457200" lvl="1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_tradnl" altLang="en-US" kern="0" dirty="0">
              <a:latin typeface="Arial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Perpetuar el estereotipo de débiles, incapaces de tomar decisiones</a:t>
            </a:r>
          </a:p>
          <a:p>
            <a:pPr marL="914400" lvl="2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_tradnl" altLang="en-US" kern="0" dirty="0">
              <a:latin typeface="Arial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Las convertimos en las únicas “vulnerables” o con necesidades específicas</a:t>
            </a:r>
          </a:p>
          <a:p>
            <a:pPr marL="914400" lvl="2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_tradnl" altLang="en-US" kern="0" dirty="0">
              <a:latin typeface="Arial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Desplazamiento = permite a muchas mujeres asumir nuevas funciones/roles</a:t>
            </a:r>
          </a:p>
          <a:p>
            <a:pPr marL="1200150" lvl="2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Promover el cambio positivo dentro de sus comunidades</a:t>
            </a:r>
          </a:p>
          <a:p>
            <a:pPr marL="457200" lvl="1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_tradnl" altLang="en-US" kern="0" dirty="0">
              <a:latin typeface="Arial"/>
            </a:endParaRPr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4410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120"/>
          </a:xfrm>
        </p:spPr>
        <p:txBody>
          <a:bodyPr>
            <a:normAutofit fontScale="90000"/>
          </a:bodyPr>
          <a:lstStyle/>
          <a:p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El trabajo del ACNUR con mujeres refugiadas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709531"/>
            <a:ext cx="9682649" cy="4820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Forma parte de su mandato esencial</a:t>
            </a:r>
          </a:p>
          <a:p>
            <a:pPr marL="0" indent="0"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Conclusiones del EXCOM: 39(1985), 54(1988), 60(1989), 64(1990), 65(1991), 68(1992), 73(1993), 85(1998), 89(2000) y 98(2003), 105 (2006)</a:t>
            </a:r>
          </a:p>
          <a:p>
            <a:pPr marL="0" indent="0">
              <a:buNone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lvl="1"/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Empoderamiento e igualdad de género</a:t>
            </a:r>
          </a:p>
          <a:p>
            <a:pPr lvl="1"/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Igualdad de acceso a derechos/recursos </a:t>
            </a:r>
          </a:p>
          <a:p>
            <a:pPr lvl="1"/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Prevención/</a:t>
            </a:r>
            <a:r>
              <a:rPr lang="es-ES" sz="3000" b="1">
                <a:latin typeface="Arial" panose="020B0604020202020204" pitchFamily="34" charset="0"/>
                <a:cs typeface="Arial" panose="020B0604020202020204" pitchFamily="34" charset="0"/>
              </a:rPr>
              <a:t>respuesta contra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VG</a:t>
            </a:r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4618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120"/>
          </a:xfrm>
        </p:spPr>
        <p:txBody>
          <a:bodyPr>
            <a:normAutofit/>
          </a:bodyPr>
          <a:lstStyle/>
          <a:p>
            <a:pPr algn="ctr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Medidas de protección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01" y="1558456"/>
            <a:ext cx="11300874" cy="512859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5100" b="1" dirty="0">
                <a:latin typeface="Arial" panose="020B0604020202020204" pitchFamily="34" charset="0"/>
                <a:cs typeface="Arial" panose="020B0604020202020204" pitchFamily="34" charset="0"/>
              </a:rPr>
              <a:t>Desarrollar estrategias integrales para promover la igualdad y responder ante la violencia contra las mujeres</a:t>
            </a:r>
          </a:p>
          <a:p>
            <a:pPr lvl="1"/>
            <a:r>
              <a:rPr lang="es-ES" sz="5100" dirty="0">
                <a:latin typeface="Arial" panose="020B0604020202020204" pitchFamily="34" charset="0"/>
                <a:cs typeface="Arial" panose="020B0604020202020204" pitchFamily="34" charset="0"/>
              </a:rPr>
              <a:t>Inscripción y documentación personal para las mujeres</a:t>
            </a:r>
          </a:p>
          <a:p>
            <a:pPr lvl="1"/>
            <a:r>
              <a:rPr lang="es-ES" sz="5100" dirty="0">
                <a:latin typeface="Arial" panose="020B0604020202020204" pitchFamily="34" charset="0"/>
                <a:cs typeface="Arial" panose="020B0604020202020204" pitchFamily="34" charset="0"/>
              </a:rPr>
              <a:t>50% de representación femenina en comités de refugiados</a:t>
            </a:r>
          </a:p>
          <a:p>
            <a:pPr lvl="1"/>
            <a:r>
              <a:rPr lang="es-ES" sz="5100" dirty="0">
                <a:latin typeface="Arial" panose="020B0604020202020204" pitchFamily="34" charset="0"/>
                <a:cs typeface="Arial" panose="020B0604020202020204" pitchFamily="34" charset="0"/>
              </a:rPr>
              <a:t>Participación directa de las mujeres en los procesos de distribución de la ayuda</a:t>
            </a:r>
          </a:p>
          <a:p>
            <a:pPr lvl="1"/>
            <a:r>
              <a:rPr lang="es-ES" sz="5100" dirty="0">
                <a:latin typeface="Arial" panose="020B0604020202020204" pitchFamily="34" charset="0"/>
                <a:cs typeface="Arial" panose="020B0604020202020204" pitchFamily="34" charset="0"/>
              </a:rPr>
              <a:t>Entrega de artículos sanitarios</a:t>
            </a:r>
          </a:p>
          <a:p>
            <a:pPr lvl="1"/>
            <a:r>
              <a:rPr lang="es-ES" sz="5100" dirty="0">
                <a:latin typeface="Arial" panose="020B0604020202020204" pitchFamily="34" charset="0"/>
                <a:cs typeface="Arial" panose="020B0604020202020204" pitchFamily="34" charset="0"/>
              </a:rPr>
              <a:t>Empoderamiento y acceso a educación</a:t>
            </a:r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0569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542"/>
            <a:ext cx="10515600" cy="872196"/>
          </a:xfrm>
        </p:spPr>
        <p:txBody>
          <a:bodyPr>
            <a:normAutofit/>
          </a:bodyPr>
          <a:lstStyle/>
          <a:p>
            <a:pPr algn="ctr"/>
            <a:r>
              <a:rPr lang="es-CR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Prevención y respuesta contra la VG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8" y="1175657"/>
            <a:ext cx="10970822" cy="535409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En coordinación con sectores de salud, jurídico, programas, ONG, gobiernos y comunidades de refugiados</a:t>
            </a:r>
          </a:p>
          <a:p>
            <a:pPr algn="just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Incidir sobre normas/costumbres socioculturales</a:t>
            </a:r>
          </a:p>
          <a:p>
            <a:pPr algn="just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Dar más espacios y mayor poder a mujeres y niñas</a:t>
            </a:r>
          </a:p>
          <a:p>
            <a:pPr algn="just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Trabajar con hombres y niños</a:t>
            </a:r>
          </a:p>
          <a:p>
            <a:pPr algn="just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Reconstruir los sistemas de apoyo a las estructuras familiares y comunitarias</a:t>
            </a:r>
          </a:p>
          <a:p>
            <a:pPr algn="just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Garantizar un diseño adecuado de infraestructuras y servicios</a:t>
            </a:r>
          </a:p>
          <a:p>
            <a:pPr algn="just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Trabajar con los sistemas tradicionales</a:t>
            </a:r>
          </a:p>
          <a:p>
            <a:pPr algn="just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Supervisar y documentar incidentes de Violencia de Género + mecanismos de denuncia</a:t>
            </a:r>
          </a:p>
          <a:p>
            <a:pPr marL="0" indent="0">
              <a:buNone/>
            </a:pPr>
            <a:endParaRPr lang="es-ES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3190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948"/>
            <a:ext cx="10515600" cy="688877"/>
          </a:xfrm>
        </p:spPr>
        <p:txBody>
          <a:bodyPr>
            <a:normAutofit/>
          </a:bodyPr>
          <a:lstStyle/>
          <a:p>
            <a:pPr algn="ctr"/>
            <a:r>
              <a:rPr lang="es-CR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Medidas de protección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8" y="1153553"/>
            <a:ext cx="11423333" cy="5376202"/>
          </a:xfrm>
        </p:spPr>
        <p:txBody>
          <a:bodyPr>
            <a:normAutofit fontScale="40000" lnSpcReduction="20000"/>
          </a:bodyPr>
          <a:lstStyle/>
          <a:p>
            <a:r>
              <a:rPr lang="es-ES" sz="6700" dirty="0">
                <a:latin typeface="Arial" panose="020B0604020202020204" pitchFamily="34" charset="0"/>
                <a:cs typeface="Arial" panose="020B0604020202020204" pitchFamily="34" charset="0"/>
              </a:rPr>
              <a:t>Seminarios de formación y capacitación</a:t>
            </a:r>
          </a:p>
          <a:p>
            <a:r>
              <a:rPr lang="es-ES" sz="6700" dirty="0">
                <a:latin typeface="Arial" panose="020B0604020202020204" pitchFamily="34" charset="0"/>
                <a:cs typeface="Arial" panose="020B0604020202020204" pitchFamily="34" charset="0"/>
              </a:rPr>
              <a:t>Acciones de sensibilización: 16 días de activismo</a:t>
            </a:r>
          </a:p>
          <a:p>
            <a:r>
              <a:rPr lang="es-ES" sz="6700" dirty="0">
                <a:latin typeface="Arial" panose="020B0604020202020204" pitchFamily="34" charset="0"/>
                <a:cs typeface="Arial" panose="020B0604020202020204" pitchFamily="34" charset="0"/>
              </a:rPr>
              <a:t>Directrices sobre protección</a:t>
            </a:r>
          </a:p>
          <a:p>
            <a:r>
              <a:rPr lang="es-ES" sz="6700" dirty="0">
                <a:latin typeface="Arial" panose="020B0604020202020204" pitchFamily="34" charset="0"/>
                <a:cs typeface="Arial" panose="020B0604020202020204" pitchFamily="34" charset="0"/>
              </a:rPr>
              <a:t>Reasentamiento: es una categoría</a:t>
            </a:r>
          </a:p>
          <a:p>
            <a:r>
              <a:rPr lang="es-ES" sz="6700" dirty="0">
                <a:latin typeface="Arial" panose="020B0604020202020204" pitchFamily="34" charset="0"/>
                <a:cs typeface="Arial" panose="020B0604020202020204" pitchFamily="34" charset="0"/>
              </a:rPr>
              <a:t>Retorno: programas específicos para facilitar su integración</a:t>
            </a:r>
          </a:p>
          <a:p>
            <a:r>
              <a:rPr lang="es-ES" sz="6700" dirty="0">
                <a:latin typeface="Arial" panose="020B0604020202020204" pitchFamily="34" charset="0"/>
                <a:cs typeface="Arial" panose="020B0604020202020204" pitchFamily="34" charset="0"/>
              </a:rPr>
              <a:t>Otras:</a:t>
            </a:r>
          </a:p>
          <a:p>
            <a:pPr lvl="1"/>
            <a:r>
              <a:rPr lang="es-ES" sz="6700" dirty="0">
                <a:latin typeface="Arial" panose="020B0604020202020204" pitchFamily="34" charset="0"/>
                <a:cs typeface="Arial" panose="020B0604020202020204" pitchFamily="34" charset="0"/>
              </a:rPr>
              <a:t>Campañas y programas de educación </a:t>
            </a:r>
          </a:p>
          <a:p>
            <a:pPr lvl="1"/>
            <a:r>
              <a:rPr lang="es-ES" sz="6700" dirty="0">
                <a:latin typeface="Arial" panose="020B0604020202020204" pitchFamily="34" charset="0"/>
                <a:cs typeface="Arial" panose="020B0604020202020204" pitchFamily="34" charset="0"/>
              </a:rPr>
              <a:t>Capacitación para adquirir destrezas y habilidades</a:t>
            </a:r>
          </a:p>
          <a:p>
            <a:pPr lvl="1"/>
            <a:r>
              <a:rPr lang="es-ES" sz="6700" dirty="0">
                <a:latin typeface="Arial" panose="020B0604020202020204" pitchFamily="34" charset="0"/>
                <a:cs typeface="Arial" panose="020B0604020202020204" pitchFamily="34" charset="0"/>
              </a:rPr>
              <a:t>Empoderamiento económico</a:t>
            </a:r>
          </a:p>
          <a:p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5514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1540782"/>
            <a:ext cx="10515600" cy="1618054"/>
          </a:xfrm>
        </p:spPr>
        <p:txBody>
          <a:bodyPr>
            <a:normAutofit/>
          </a:bodyPr>
          <a:lstStyle/>
          <a:p>
            <a:br>
              <a:rPr lang="es-ES" b="1" dirty="0"/>
            </a:br>
            <a:endParaRPr lang="es-C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538" y="1688122"/>
            <a:ext cx="10515600" cy="4947139"/>
          </a:xfrm>
        </p:spPr>
        <p:txBody>
          <a:bodyPr>
            <a:noAutofit/>
          </a:bodyPr>
          <a:lstStyle/>
          <a:p>
            <a:pPr marL="457200" indent="-45720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respuesta de la comunidad Internacional </a:t>
            </a:r>
          </a:p>
          <a:p>
            <a:pPr marL="457200" indent="-45720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Existencia de un riesgo, peligro o amenaza</a:t>
            </a:r>
          </a:p>
          <a:p>
            <a:pPr marL="457200" indent="-45720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Ausencia o deterioro de protección nacional</a:t>
            </a:r>
          </a:p>
          <a:p>
            <a:pPr marL="457200" indent="-45720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Supone la existencia de mecanismos de protección fuera y más allá de un territorio nacional </a:t>
            </a:r>
          </a:p>
          <a:p>
            <a:pPr marL="457200" indent="-45720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responsabilidad de los Estados</a:t>
            </a:r>
          </a:p>
          <a:p>
            <a:pPr marL="457200" indent="-45720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Implica a una comunidad de Estados y organismos internacionales</a:t>
            </a:r>
          </a:p>
          <a:p>
            <a:pPr marL="457200" indent="-45720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Definición de Refugiado</a:t>
            </a:r>
          </a:p>
          <a:p>
            <a:endParaRPr lang="es-CR" sz="2800" b="1" dirty="0"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s-C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445478"/>
            <a:ext cx="866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Refugiad@s</a:t>
            </a:r>
            <a:r>
              <a:rPr lang="es-C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Protección Internacional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3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911" y="0"/>
            <a:ext cx="10685890" cy="858741"/>
          </a:xfrm>
        </p:spPr>
        <p:txBody>
          <a:bodyPr>
            <a:normAutofit/>
          </a:bodyPr>
          <a:lstStyle/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Principales herramientas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85850"/>
            <a:ext cx="12096924" cy="5695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para la prevención y respuesta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. Violencia sexual y por motivos de género en contra de las personas refugiadas, retornadas y desplazadas internas, mayo 2003</a:t>
            </a:r>
          </a:p>
          <a:p>
            <a:pPr marL="0" indent="0" algn="just">
              <a:buNone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Política de ACNUR 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para la prevención , mitigación de riesgos y respuesta a la </a:t>
            </a:r>
            <a:r>
              <a:rPr lang="es-ES_tradnl" sz="2800" dirty="0" err="1">
                <a:latin typeface="Arial" panose="020B0604020202020204" pitchFamily="34" charset="0"/>
                <a:cs typeface="Arial" panose="020B0604020202020204" pitchFamily="34" charset="0"/>
              </a:rPr>
              <a:t>VdG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, octubre 2020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Estándares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mínimos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interagenciales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programación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sobre Violencia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género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emergencias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2019.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Recursos: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Violencia sexual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relacionada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conflictos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NN.UU 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Violencia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género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ACNUR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38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188" y="402834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Protocolos de respuesta y prevención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8" y="849566"/>
            <a:ext cx="11353800" cy="5158868"/>
          </a:xfrm>
        </p:spPr>
        <p:txBody>
          <a:bodyPr>
            <a:normAutofit fontScale="55000" lnSpcReduction="20000"/>
          </a:bodyPr>
          <a:lstStyle/>
          <a:p>
            <a:r>
              <a:rPr lang="es-ES_tradnl" sz="4000" dirty="0">
                <a:latin typeface="Arial" panose="020B0604020202020204" pitchFamily="34" charset="0"/>
                <a:cs typeface="Arial" panose="020B0604020202020204" pitchFamily="34" charset="0"/>
              </a:rPr>
              <a:t>En todas las operaciones en el terreno</a:t>
            </a:r>
          </a:p>
          <a:p>
            <a:r>
              <a:rPr lang="es-ES_tradnl" sz="4000" dirty="0">
                <a:latin typeface="Arial" panose="020B0604020202020204" pitchFamily="34" charset="0"/>
                <a:cs typeface="Arial" panose="020B0604020202020204" pitchFamily="34" charset="0"/>
              </a:rPr>
              <a:t>Se elaboran de manera participativa: autoridades, organizaciones, ACNUR y REFUGIADOS</a:t>
            </a:r>
          </a:p>
          <a:p>
            <a:r>
              <a:rPr lang="es-ES_tradnl" sz="4000" dirty="0">
                <a:latin typeface="Arial" panose="020B0604020202020204" pitchFamily="34" charset="0"/>
                <a:cs typeface="Arial" panose="020B0604020202020204" pitchFamily="34" charset="0"/>
              </a:rPr>
              <a:t>Establecen procedimientos, funciones y responsabilidades claras para cada actor</a:t>
            </a:r>
          </a:p>
          <a:p>
            <a:r>
              <a:rPr lang="es-ES_tradnl" sz="4000" dirty="0">
                <a:latin typeface="Arial" panose="020B0604020202020204" pitchFamily="34" charset="0"/>
                <a:cs typeface="Arial" panose="020B0604020202020204" pitchFamily="34" charset="0"/>
              </a:rPr>
              <a:t>Contenido:</a:t>
            </a:r>
          </a:p>
          <a:p>
            <a:pPr lvl="1"/>
            <a:r>
              <a:rPr lang="es-ES_tradnl" sz="2900" dirty="0">
                <a:latin typeface="Arial" panose="020B0604020202020204" pitchFamily="34" charset="0"/>
                <a:cs typeface="Arial" panose="020B0604020202020204" pitchFamily="34" charset="0"/>
              </a:rPr>
              <a:t>Definición de VG</a:t>
            </a:r>
          </a:p>
          <a:p>
            <a:pPr lvl="1"/>
            <a:r>
              <a:rPr lang="es-ES_tradnl" sz="2900" dirty="0">
                <a:latin typeface="Arial" panose="020B0604020202020204" pitchFamily="34" charset="0"/>
                <a:cs typeface="Arial" panose="020B0604020202020204" pitchFamily="34" charset="0"/>
              </a:rPr>
              <a:t>Principios rectores</a:t>
            </a:r>
          </a:p>
          <a:p>
            <a:pPr lvl="1"/>
            <a:r>
              <a:rPr lang="es-ES_tradnl" sz="2900" dirty="0">
                <a:latin typeface="Arial" panose="020B0604020202020204" pitchFamily="34" charset="0"/>
                <a:cs typeface="Arial" panose="020B0604020202020204" pitchFamily="34" charset="0"/>
              </a:rPr>
              <a:t>Denuncia de incidentes de VSG, derivación de casos y manejo de información</a:t>
            </a:r>
          </a:p>
          <a:p>
            <a:pPr lvl="1"/>
            <a:r>
              <a:rPr lang="es-ES_tradnl" sz="2900" dirty="0">
                <a:latin typeface="Arial" panose="020B0604020202020204" pitchFamily="34" charset="0"/>
                <a:cs typeface="Arial" panose="020B0604020202020204" pitchFamily="34" charset="0"/>
              </a:rPr>
              <a:t>Responsabilidades para la prevención y respuesta</a:t>
            </a:r>
          </a:p>
          <a:p>
            <a:pPr lvl="1"/>
            <a:r>
              <a:rPr lang="es-ES_tradnl" sz="2900" dirty="0">
                <a:latin typeface="Arial" panose="020B0604020202020204" pitchFamily="34" charset="0"/>
                <a:cs typeface="Arial" panose="020B0604020202020204" pitchFamily="34" charset="0"/>
              </a:rPr>
              <a:t>Coordinación </a:t>
            </a:r>
          </a:p>
          <a:p>
            <a:pPr lvl="1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endParaRPr lang="es-ES_tradn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4000" dirty="0">
                <a:latin typeface="Arial" panose="020B0604020202020204" pitchFamily="34" charset="0"/>
                <a:cs typeface="Arial" panose="020B0604020202020204" pitchFamily="34" charset="0"/>
              </a:rPr>
              <a:t>Tras su adopción: elaborar un Plan de acción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75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176C9-72A2-5544-EDF4-7475A84B64E0}"/>
              </a:ext>
            </a:extLst>
          </p:cNvPr>
          <p:cNvSpPr txBox="1">
            <a:spLocks/>
          </p:cNvSpPr>
          <p:nvPr/>
        </p:nvSpPr>
        <p:spPr>
          <a:xfrm>
            <a:off x="7368890" y="0"/>
            <a:ext cx="4739692" cy="1737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s-ES" sz="3200" b="1" dirty="0">
                <a:solidFill>
                  <a:srgbClr val="0072BC"/>
                </a:solidFill>
                <a:latin typeface="Proxima Nova" panose="02000506030000020004" pitchFamily="2" charset="0"/>
              </a:rPr>
              <a:t>MATERIALES DEL PROYECTO </a:t>
            </a:r>
          </a:p>
          <a:p>
            <a:pPr algn="r">
              <a:spcAft>
                <a:spcPts val="600"/>
              </a:spcAft>
            </a:pPr>
            <a:r>
              <a:rPr lang="es-ES" sz="3200" b="1" dirty="0">
                <a:solidFill>
                  <a:schemeClr val="bg1"/>
                </a:solidFill>
                <a:latin typeface="Proxima Nova" panose="02000506030000020004" pitchFamily="2" charset="0"/>
              </a:rPr>
              <a:t>PARA PERSONAS DESTINATARIAS DEL SAPIT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AD8933-4921-6026-28A3-88B75AF87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129" y="6159196"/>
            <a:ext cx="1932517" cy="562632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EDCF4A5E-3F25-D598-D453-E8D957269FFE}"/>
              </a:ext>
            </a:extLst>
          </p:cNvPr>
          <p:cNvGrpSpPr/>
          <p:nvPr/>
        </p:nvGrpSpPr>
        <p:grpSpPr>
          <a:xfrm>
            <a:off x="269199" y="327259"/>
            <a:ext cx="11133530" cy="6405613"/>
            <a:chOff x="269199" y="327259"/>
            <a:chExt cx="11133530" cy="6405613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60224453-F049-E6EE-889A-D33DD99EE189}"/>
                </a:ext>
              </a:extLst>
            </p:cNvPr>
            <p:cNvGrpSpPr/>
            <p:nvPr/>
          </p:nvGrpSpPr>
          <p:grpSpPr>
            <a:xfrm>
              <a:off x="269199" y="327259"/>
              <a:ext cx="6823133" cy="6405613"/>
              <a:chOff x="95944" y="221381"/>
              <a:chExt cx="6823133" cy="6405613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52DD5358-FF71-340B-E16B-2E663FB7C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944" y="221381"/>
                <a:ext cx="6463496" cy="6405613"/>
              </a:xfrm>
              <a:prstGeom prst="rect">
                <a:avLst/>
              </a:prstGeom>
            </p:spPr>
          </p:pic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130BD22-5568-87C2-D62F-B6FE02E55C5D}"/>
                  </a:ext>
                </a:extLst>
              </p:cNvPr>
              <p:cNvSpPr txBox="1"/>
              <p:nvPr/>
            </p:nvSpPr>
            <p:spPr>
              <a:xfrm>
                <a:off x="4720163" y="462837"/>
                <a:ext cx="14083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2000" b="1" dirty="0">
                    <a:solidFill>
                      <a:srgbClr val="0072BC"/>
                    </a:solidFill>
                    <a:latin typeface="Proxima Nova" panose="02000506030000020004" pitchFamily="2" charset="0"/>
                  </a:rPr>
                  <a:t>PÓSTER</a:t>
                </a:r>
                <a:endParaRPr lang="es-ES" sz="2000" dirty="0">
                  <a:solidFill>
                    <a:srgbClr val="0072BC"/>
                  </a:solidFill>
                </a:endParaRP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144A696F-1D44-17D9-3C6A-E0110498F1FD}"/>
                  </a:ext>
                </a:extLst>
              </p:cNvPr>
              <p:cNvSpPr txBox="1"/>
              <p:nvPr/>
            </p:nvSpPr>
            <p:spPr>
              <a:xfrm>
                <a:off x="4720163" y="1624658"/>
                <a:ext cx="2198914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b="1" dirty="0">
                    <a:latin typeface="Proxima Nova" panose="02000506030000020004" pitchFamily="2" charset="0"/>
                  </a:rPr>
                  <a:t>Disponible en:</a:t>
                </a:r>
              </a:p>
              <a:p>
                <a:r>
                  <a:rPr lang="es-ES" dirty="0">
                    <a:solidFill>
                      <a:srgbClr val="0072BC"/>
                    </a:solidFill>
                    <a:latin typeface="Proxima Nova" panose="02000506030000020004" pitchFamily="2" charset="0"/>
                  </a:rPr>
                  <a:t>Español</a:t>
                </a:r>
              </a:p>
              <a:p>
                <a:r>
                  <a:rPr lang="es-ES" dirty="0">
                    <a:solidFill>
                      <a:srgbClr val="0072BC"/>
                    </a:solidFill>
                    <a:latin typeface="Proxima Nova" panose="02000506030000020004" pitchFamily="2" charset="0"/>
                  </a:rPr>
                  <a:t>Inglés</a:t>
                </a:r>
              </a:p>
              <a:p>
                <a:r>
                  <a:rPr lang="es-ES" dirty="0">
                    <a:solidFill>
                      <a:srgbClr val="0072BC"/>
                    </a:solidFill>
                    <a:latin typeface="Proxima Nova" panose="02000506030000020004" pitchFamily="2" charset="0"/>
                  </a:rPr>
                  <a:t>Francés</a:t>
                </a:r>
              </a:p>
              <a:p>
                <a:r>
                  <a:rPr lang="es-ES" dirty="0">
                    <a:solidFill>
                      <a:srgbClr val="0072BC"/>
                    </a:solidFill>
                    <a:latin typeface="Proxima Nova" panose="02000506030000020004" pitchFamily="2" charset="0"/>
                  </a:rPr>
                  <a:t>Árabe</a:t>
                </a:r>
              </a:p>
              <a:p>
                <a:r>
                  <a:rPr lang="es-ES" dirty="0">
                    <a:solidFill>
                      <a:srgbClr val="0072BC"/>
                    </a:solidFill>
                    <a:latin typeface="Proxima Nova" panose="02000506030000020004" pitchFamily="2" charset="0"/>
                  </a:rPr>
                  <a:t>Ucraniano</a:t>
                </a:r>
              </a:p>
              <a:p>
                <a:endParaRPr lang="es-ES" b="1" dirty="0">
                  <a:solidFill>
                    <a:srgbClr val="0072BC"/>
                  </a:solidFill>
                  <a:latin typeface="Proxima Nova" panose="02000506030000020004" pitchFamily="2" charset="0"/>
                </a:endParaRPr>
              </a:p>
              <a:p>
                <a:endParaRPr lang="es-ES" dirty="0"/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CE68C1BF-787E-8751-B93E-8CC0A914A48F}"/>
                </a:ext>
              </a:extLst>
            </p:cNvPr>
            <p:cNvGrpSpPr/>
            <p:nvPr/>
          </p:nvGrpSpPr>
          <p:grpSpPr>
            <a:xfrm>
              <a:off x="7719462" y="2201121"/>
              <a:ext cx="3683267" cy="3126964"/>
              <a:chOff x="8229600" y="1084590"/>
              <a:chExt cx="3683267" cy="3126964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B80D433-6D06-035F-B3FD-A678843332A9}"/>
                  </a:ext>
                </a:extLst>
              </p:cNvPr>
              <p:cNvSpPr txBox="1"/>
              <p:nvPr/>
            </p:nvSpPr>
            <p:spPr>
              <a:xfrm>
                <a:off x="8269370" y="2524706"/>
                <a:ext cx="14083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2000" b="1" dirty="0">
                    <a:solidFill>
                      <a:srgbClr val="0072BC"/>
                    </a:solidFill>
                    <a:latin typeface="Proxima Nova" panose="02000506030000020004" pitchFamily="2" charset="0"/>
                  </a:rPr>
                  <a:t>FOLLETO</a:t>
                </a:r>
                <a:endParaRPr lang="es-ES" sz="2000" dirty="0">
                  <a:solidFill>
                    <a:srgbClr val="0072BC"/>
                  </a:solidFill>
                </a:endParaRPr>
              </a:p>
            </p:txBody>
          </p:sp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324FA48F-C325-1B50-AE6A-06E2617F33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714643" y="1084590"/>
                <a:ext cx="2134438" cy="2082122"/>
              </a:xfrm>
              <a:prstGeom prst="rect">
                <a:avLst/>
              </a:prstGeom>
            </p:spPr>
          </p:pic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FEDA77C0-ADFA-8EE4-8A4E-D841C6C45399}"/>
                  </a:ext>
                </a:extLst>
              </p:cNvPr>
              <p:cNvSpPr txBox="1"/>
              <p:nvPr/>
            </p:nvSpPr>
            <p:spPr>
              <a:xfrm>
                <a:off x="8229600" y="3288224"/>
                <a:ext cx="368326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b="1" dirty="0">
                    <a:latin typeface="Proxima Nova" panose="02000506030000020004" pitchFamily="2" charset="0"/>
                  </a:rPr>
                  <a:t>Disponible en:</a:t>
                </a:r>
              </a:p>
              <a:p>
                <a:pPr algn="r"/>
                <a:r>
                  <a:rPr lang="es-ES" dirty="0">
                    <a:solidFill>
                      <a:srgbClr val="0072BC"/>
                    </a:solidFill>
                    <a:latin typeface="Proxima Nova" panose="02000506030000020004" pitchFamily="2" charset="0"/>
                  </a:rPr>
                  <a:t>Español/Inglés/Ucraniano</a:t>
                </a:r>
              </a:p>
              <a:p>
                <a:pPr algn="r"/>
                <a:r>
                  <a:rPr lang="es-ES" dirty="0">
                    <a:solidFill>
                      <a:srgbClr val="0072BC"/>
                    </a:solidFill>
                    <a:latin typeface="Proxima Nova" panose="02000506030000020004" pitchFamily="2" charset="0"/>
                  </a:rPr>
                  <a:t>Español/Francés/Árabe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7860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176C9-72A2-5544-EDF4-7475A84B64E0}"/>
              </a:ext>
            </a:extLst>
          </p:cNvPr>
          <p:cNvSpPr txBox="1">
            <a:spLocks/>
          </p:cNvSpPr>
          <p:nvPr/>
        </p:nvSpPr>
        <p:spPr>
          <a:xfrm>
            <a:off x="7031421" y="163960"/>
            <a:ext cx="4918436" cy="220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dirty="0">
                <a:solidFill>
                  <a:srgbClr val="0072BC"/>
                </a:solidFill>
                <a:latin typeface="Proxima Nova" panose="02000506030000020004" pitchFamily="2" charset="0"/>
              </a:rPr>
              <a:t>MATERIALES </a:t>
            </a:r>
          </a:p>
          <a:p>
            <a:pPr algn="r"/>
            <a:r>
              <a:rPr lang="es-ES" sz="3600" b="1" dirty="0">
                <a:solidFill>
                  <a:srgbClr val="0072BC"/>
                </a:solidFill>
                <a:latin typeface="Proxima Nova" panose="02000506030000020004" pitchFamily="2" charset="0"/>
              </a:rPr>
              <a:t>DEL PROYECTO</a:t>
            </a:r>
          </a:p>
          <a:p>
            <a:pPr algn="r"/>
            <a:r>
              <a:rPr lang="es-ES" sz="3600" b="1" dirty="0">
                <a:solidFill>
                  <a:schemeClr val="bg1"/>
                </a:solidFill>
                <a:latin typeface="Proxima Nova" panose="02000506030000020004" pitchFamily="2" charset="0"/>
              </a:rPr>
              <a:t>PARA </a:t>
            </a:r>
          </a:p>
          <a:p>
            <a:pPr algn="r"/>
            <a:r>
              <a:rPr lang="es-ES" sz="3600" b="1" dirty="0">
                <a:solidFill>
                  <a:schemeClr val="bg1"/>
                </a:solidFill>
                <a:latin typeface="Proxima Nova" panose="02000506030000020004" pitchFamily="2" charset="0"/>
              </a:rPr>
              <a:t>PROFESIONALES</a:t>
            </a:r>
          </a:p>
          <a:p>
            <a:pPr algn="r"/>
            <a:r>
              <a:rPr lang="es-ES" sz="3600" b="1" dirty="0">
                <a:solidFill>
                  <a:schemeClr val="bg1"/>
                </a:solidFill>
                <a:latin typeface="Proxima Nova" panose="02000506030000020004" pitchFamily="2" charset="0"/>
              </a:rPr>
              <a:t>DEL SAPIT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AD8933-4921-6026-28A3-88B75AF87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129" y="6159196"/>
            <a:ext cx="1932517" cy="56263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2CB64D-C5BE-66F6-34D5-ADA9DA4E9617}"/>
              </a:ext>
            </a:extLst>
          </p:cNvPr>
          <p:cNvSpPr txBox="1"/>
          <p:nvPr/>
        </p:nvSpPr>
        <p:spPr>
          <a:xfrm>
            <a:off x="9557886" y="2574301"/>
            <a:ext cx="2339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rgbClr val="0072BC"/>
                </a:solidFill>
                <a:latin typeface="Proxima Nova" panose="02000506030000020004" pitchFamily="2" charset="0"/>
              </a:rPr>
              <a:t>TRÍPTICO EXPLICATIVO DEL PROTOCOLO</a:t>
            </a:r>
            <a:endParaRPr lang="es-ES" sz="2000" dirty="0">
              <a:solidFill>
                <a:srgbClr val="0072BC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BE1B1B-1327-4D50-F33D-A442905034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8" y="67378"/>
            <a:ext cx="7070964" cy="33333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E27F74-25BA-EE47-2A4A-6CE4A83908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" y="3457305"/>
            <a:ext cx="7070964" cy="3333320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93EDE51-032F-3A8F-7C5B-AA39283C1240}"/>
              </a:ext>
            </a:extLst>
          </p:cNvPr>
          <p:cNvCxnSpPr>
            <a:cxnSpLocks/>
          </p:cNvCxnSpPr>
          <p:nvPr/>
        </p:nvCxnSpPr>
        <p:spPr>
          <a:xfrm flipH="1" flipV="1">
            <a:off x="4562375" y="2079057"/>
            <a:ext cx="4360244" cy="2560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332443-A8BD-280A-38D1-CBE4095AC634}"/>
              </a:ext>
            </a:extLst>
          </p:cNvPr>
          <p:cNvSpPr txBox="1"/>
          <p:nvPr/>
        </p:nvSpPr>
        <p:spPr>
          <a:xfrm>
            <a:off x="8061158" y="4738656"/>
            <a:ext cx="343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2BC"/>
                </a:solidFill>
                <a:latin typeface="Proxima Nova" panose="02000506030000020004" pitchFamily="2" charset="0"/>
              </a:rPr>
              <a:t>¡Enlaces a todos los materiales!</a:t>
            </a:r>
          </a:p>
        </p:txBody>
      </p:sp>
    </p:spTree>
    <p:extLst>
      <p:ext uri="{BB962C8B-B14F-4D97-AF65-F5344CB8AC3E}">
        <p14:creationId xmlns:p14="http://schemas.microsoft.com/office/powerpoint/2010/main" val="690027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AEEDB2F-35E2-BED6-712A-A368587CC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01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120"/>
          </a:xfrm>
        </p:spPr>
        <p:txBody>
          <a:bodyPr>
            <a:normAutofit/>
          </a:bodyPr>
          <a:lstStyle/>
          <a:p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Enfoque de edad, género y diversidad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5" y="1381125"/>
            <a:ext cx="11238035" cy="5148629"/>
          </a:xfrm>
        </p:spPr>
        <p:txBody>
          <a:bodyPr>
            <a:normAutofit/>
          </a:bodyPr>
          <a:lstStyle/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Protección refugiados = efectiva</a:t>
            </a:r>
          </a:p>
          <a:p>
            <a:pPr marL="457200" lvl="1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_tradnl" altLang="en-US" kern="0" dirty="0">
              <a:latin typeface="Arial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Garantizar que los refugiados gocen de sus derechos en igualdad de condiciones y puedan participar en las decisiones que afectan a sus vidas, familia y comunidad, independientemente:</a:t>
            </a:r>
          </a:p>
          <a:p>
            <a:pPr marL="1200150" lvl="2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Edad, género, pertenencia a un determinado colectivo (minoría sexual, étnica…</a:t>
            </a:r>
            <a:r>
              <a:rPr lang="es-ES_tradnl" altLang="en-US" kern="0" dirty="0" err="1">
                <a:latin typeface="Arial"/>
              </a:rPr>
              <a:t>etc</a:t>
            </a:r>
            <a:r>
              <a:rPr lang="es-ES_tradnl" altLang="en-US" kern="0" dirty="0">
                <a:latin typeface="Arial"/>
              </a:rPr>
              <a:t>)</a:t>
            </a:r>
          </a:p>
          <a:p>
            <a:pPr marL="1200150" lvl="2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Cada persona es única</a:t>
            </a:r>
          </a:p>
          <a:p>
            <a:pPr marL="914400" lvl="2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_tradnl" altLang="en-US" kern="0" dirty="0">
              <a:latin typeface="Arial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Se identifican necesidades y desigualdades</a:t>
            </a:r>
          </a:p>
          <a:p>
            <a:pPr marL="1200150" lvl="2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Ayuda a establecer prioridades, rebajar tensiones y conflictos</a:t>
            </a:r>
          </a:p>
          <a:p>
            <a:pPr marL="914400" lvl="2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_tradnl" altLang="en-US" kern="0" dirty="0">
              <a:latin typeface="Arial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s-ES_tradnl" altLang="en-US" kern="0" dirty="0">
                <a:latin typeface="Arial"/>
              </a:rPr>
              <a:t>Ejercicios participativos: herramienta fundamental</a:t>
            </a:r>
          </a:p>
          <a:p>
            <a:pPr marL="457200" lvl="1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_tradnl" altLang="en-US" kern="0" dirty="0">
              <a:latin typeface="Arial"/>
            </a:endParaRPr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76515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254" y="365125"/>
            <a:ext cx="10420546" cy="24761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Nuestro Código de Conducta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1278"/>
            <a:ext cx="11934334" cy="5791545"/>
          </a:xfrm>
        </p:spPr>
        <p:txBody>
          <a:bodyPr>
            <a:noAutofit/>
          </a:bodyPr>
          <a:lstStyle/>
          <a:p>
            <a:pPr lvl="0"/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Tratar a todos los refugiados y a otras personas de preocupación de manera justa y con respeto y dignidad;</a:t>
            </a:r>
          </a:p>
          <a:p>
            <a:pPr lvl="0"/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Mantener la integridad del ACNUR, garantizando que mi conducta personal y profesional sea, y se considere que es, del más alto nivel;</a:t>
            </a:r>
          </a:p>
          <a:p>
            <a:pPr lvl="0"/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Cumplir mis deberes oficiales y conducir mis asuntos privados de una manera que evite conflictos de intereses, preservando así y aumentando la confianza del público en el ACNUR;</a:t>
            </a:r>
          </a:p>
          <a:p>
            <a:pPr lvl="0"/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Contribuir a la construcción de un lugar de trabajo armonioso basado en el espíritu de equipo, el respeto mutuo y la comprensión;</a:t>
            </a:r>
          </a:p>
          <a:p>
            <a:pPr lvl="0"/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Promover la seguridad, la salud y el bienestar de todo el personal del ACNUR como condición necesaria para un desempeño eficaz y coherente;</a:t>
            </a:r>
          </a:p>
          <a:p>
            <a:pPr lvl="0"/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Salvaguardar y hacer un uso responsable de la información y los recursos a los que tengo acceso debido a mi empleo en el ACNUR;</a:t>
            </a:r>
          </a:p>
          <a:p>
            <a:pPr lvl="0"/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Prevenir, oponerse y combatir toda explotación y abuso de refugiados y otras personas de interés;</a:t>
            </a:r>
          </a:p>
          <a:p>
            <a:pPr lvl="0"/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Abstenerse de participar en actividades delictivas o poco éticas, actividades que contravengan los derechos humanos o actividades que comprometan la imagen y los intereses del ACNUR;</a:t>
            </a:r>
          </a:p>
          <a:p>
            <a:pPr lvl="0"/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Abstenerse de cualquier forma de acoso, discriminación, abuso físico o verbal, intimidación o favoritismo en el lugar de trabajo.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23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4455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Política de ACNUR frente al abuso y la explotación sexual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428750"/>
            <a:ext cx="11182350" cy="4748213"/>
          </a:xfrm>
        </p:spPr>
        <p:txBody>
          <a:bodyPr/>
          <a:lstStyle/>
          <a:p>
            <a:endParaRPr lang="es-CO" dirty="0"/>
          </a:p>
          <a:p>
            <a:r>
              <a:rPr lang="es-CO" b="1" dirty="0"/>
              <a:t>Explotación sexual: </a:t>
            </a:r>
            <a:r>
              <a:rPr lang="es-CO" dirty="0"/>
              <a:t>Cualquier abuso real o intento de abuso en una situación de vulnerabilidad, de poder o de confianza, con propósitos sexuales, incluyendo, pero no limitado a aprovecharse monetaria, social o políticamente de la explotación sexual de otra persona</a:t>
            </a:r>
          </a:p>
          <a:p>
            <a:endParaRPr lang="es-CO" dirty="0"/>
          </a:p>
          <a:p>
            <a:r>
              <a:rPr lang="es-CO" b="1" dirty="0"/>
              <a:t>Abuso: </a:t>
            </a:r>
            <a:r>
              <a:rPr lang="es-CO" dirty="0"/>
              <a:t>Contacto físico real o amenaza de naturaleza sexual que puede ocurrir por la fuerza, en condiciones de desigualdad, o bajo condiciones de coacción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2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65" y="151481"/>
            <a:ext cx="10450794" cy="993655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3100" dirty="0"/>
            </a:br>
            <a:br>
              <a:rPr lang="es-ES" sz="3100" dirty="0"/>
            </a:b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Boletín del Secretario General (BSG) sobre medidas especiales de protección contra la explotación y el abuso sexual 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986"/>
            <a:ext cx="11408635" cy="5450719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s-CO" sz="2900" b="1" dirty="0"/>
          </a:p>
          <a:p>
            <a:pPr marL="457200" lvl="0" indent="-457200" algn="just">
              <a:buAutoNum type="alphaLcParenBoth"/>
            </a:pPr>
            <a:r>
              <a:rPr lang="es-CO" sz="6400" b="1" dirty="0">
                <a:latin typeface="Arial" panose="020B0604020202020204" pitchFamily="34" charset="0"/>
                <a:cs typeface="Arial" panose="020B0604020202020204" pitchFamily="34" charset="0"/>
              </a:rPr>
              <a:t>La explotación y el abuso sexual constituyen faltas graves de conducta</a:t>
            </a:r>
            <a:r>
              <a:rPr lang="es-CO" sz="6400" dirty="0">
                <a:latin typeface="Arial" panose="020B0604020202020204" pitchFamily="34" charset="0"/>
                <a:cs typeface="Arial" panose="020B0604020202020204" pitchFamily="34" charset="0"/>
              </a:rPr>
              <a:t> y por lo tanto son causa de medidas disciplinarias, incluida la destitución sumaria</a:t>
            </a:r>
            <a:r>
              <a:rPr lang="en-GB" sz="6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0" indent="-457200" algn="just">
              <a:buAutoNum type="alphaLcParenBoth"/>
            </a:pPr>
            <a:r>
              <a:rPr lang="es-CO" sz="6400" b="1" dirty="0">
                <a:latin typeface="Arial" panose="020B0604020202020204" pitchFamily="34" charset="0"/>
                <a:cs typeface="Arial" panose="020B0604020202020204" pitchFamily="34" charset="0"/>
              </a:rPr>
              <a:t>Se prohíbe la actividad sexual con niños</a:t>
            </a:r>
            <a:r>
              <a:rPr lang="es-CO" sz="6400" dirty="0">
                <a:latin typeface="Arial" panose="020B0604020202020204" pitchFamily="34" charset="0"/>
                <a:cs typeface="Arial" panose="020B0604020202020204" pitchFamily="34" charset="0"/>
              </a:rPr>
              <a:t> (personas menores de 18 años) independientemente de la mayoría de edad o la edad del consentimiento a nivel local. La creencia equivocada de la edad de un niño no es una defensa</a:t>
            </a:r>
            <a:r>
              <a:rPr lang="en-GB" sz="6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lphaLcParenBoth"/>
            </a:pPr>
            <a:r>
              <a:rPr lang="es-CO" sz="6400" b="1" dirty="0">
                <a:latin typeface="Arial" panose="020B0604020202020204" pitchFamily="34" charset="0"/>
                <a:cs typeface="Arial" panose="020B0604020202020204" pitchFamily="34" charset="0"/>
              </a:rPr>
              <a:t>Está prohibido el intercambio de dinero, empleo, bienes o servicios</a:t>
            </a:r>
            <a:r>
              <a:rPr lang="es-CO" sz="6400" dirty="0">
                <a:latin typeface="Arial" panose="020B0604020202020204" pitchFamily="34" charset="0"/>
                <a:cs typeface="Arial" panose="020B0604020202020204" pitchFamily="34" charset="0"/>
              </a:rPr>
              <a:t> por sexo, incluyendo favores sexuales u otras formas de comportamiento humillante, degradante o explotador. Esto incluye cualquier intercambio de asistencia que se debe a las personas de interés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lphaLcParenBoth"/>
            </a:pPr>
            <a:r>
              <a:rPr lang="es-CO" sz="6400" b="1" dirty="0">
                <a:latin typeface="Arial" panose="020B0604020202020204" pitchFamily="34" charset="0"/>
                <a:cs typeface="Arial" panose="020B0604020202020204" pitchFamily="34" charset="0"/>
              </a:rPr>
              <a:t>Las relaciones sexuales</a:t>
            </a:r>
            <a:r>
              <a:rPr lang="es-CO" sz="6400" dirty="0">
                <a:latin typeface="Arial" panose="020B0604020202020204" pitchFamily="34" charset="0"/>
                <a:cs typeface="Arial" panose="020B0604020202020204" pitchFamily="34" charset="0"/>
              </a:rPr>
              <a:t> entre el personal y las personas de interés </a:t>
            </a:r>
            <a:r>
              <a:rPr lang="es-CO" sz="6400" b="1" dirty="0">
                <a:latin typeface="Arial" panose="020B0604020202020204" pitchFamily="34" charset="0"/>
                <a:cs typeface="Arial" panose="020B0604020202020204" pitchFamily="34" charset="0"/>
              </a:rPr>
              <a:t>socavan la credibilidad y la integridad de la labor de las Naciones Unidas </a:t>
            </a:r>
            <a:r>
              <a:rPr lang="es-CO" sz="6400" dirty="0">
                <a:latin typeface="Arial" panose="020B0604020202020204" pitchFamily="34" charset="0"/>
                <a:cs typeface="Arial" panose="020B0604020202020204" pitchFamily="34" charset="0"/>
              </a:rPr>
              <a:t>y son enfáticamente desaconsejadas, </a:t>
            </a:r>
            <a:r>
              <a:rPr lang="es-CO" sz="6400" b="1" dirty="0">
                <a:latin typeface="Arial" panose="020B0604020202020204" pitchFamily="34" charset="0"/>
                <a:cs typeface="Arial" panose="020B0604020202020204" pitchFamily="34" charset="0"/>
              </a:rPr>
              <a:t>ya que se basan en dinámicas de poder</a:t>
            </a:r>
            <a:r>
              <a:rPr lang="es-CO" sz="6400" dirty="0">
                <a:latin typeface="Arial" panose="020B0604020202020204" pitchFamily="34" charset="0"/>
                <a:cs typeface="Arial" panose="020B0604020202020204" pitchFamily="34" charset="0"/>
              </a:rPr>
              <a:t> inherentemente desiguales</a:t>
            </a:r>
          </a:p>
          <a:p>
            <a:pPr marL="457200" indent="-457200" algn="just">
              <a:buFont typeface="Arial" panose="020B0604020202020204" pitchFamily="34" charset="0"/>
              <a:buAutoNum type="alphaLcParenBoth"/>
            </a:pPr>
            <a:r>
              <a:rPr lang="es-CO" sz="6400" b="1" dirty="0">
                <a:latin typeface="Arial" panose="020B0604020202020204" pitchFamily="34" charset="0"/>
                <a:cs typeface="Arial" panose="020B0604020202020204" pitchFamily="34" charset="0"/>
              </a:rPr>
              <a:t>Cuando el personal de las Naciones Unidas tenga preocupaciones o sospechas de explotación o abuso sexual por parte de un compañero de trabajo, ya sea o no en la misma agencia y si es o no dentro del sistema de las Naciones Unidas, tiene que informar de la situación a través de los mecanismos de información establecidos</a:t>
            </a:r>
          </a:p>
          <a:p>
            <a:pPr marL="457200" lvl="0" indent="-457200" algn="just">
              <a:buFont typeface="Arial" panose="020B0604020202020204" pitchFamily="34" charset="0"/>
              <a:buAutoNum type="alphaLcParenBoth"/>
            </a:pPr>
            <a:r>
              <a:rPr lang="es-CO" sz="6400" b="1" dirty="0">
                <a:latin typeface="Arial" panose="020B0604020202020204" pitchFamily="34" charset="0"/>
                <a:cs typeface="Arial" panose="020B0604020202020204" pitchFamily="34" charset="0"/>
              </a:rPr>
              <a:t>El personal de las Naciones Unidas tienen la obligación de crear y mantener un ambiente que prevenga la explotación y el abuso sexual. Los gerentes de todos los niveles tienen la responsabilidad particular de apoyar y desarrollar sistemas que mantengan este ambiente</a:t>
            </a:r>
          </a:p>
          <a:p>
            <a:pPr marL="0" lvl="0" indent="0" algn="just">
              <a:buNone/>
            </a:pPr>
            <a:r>
              <a:rPr lang="es-CO" sz="6400" b="1" dirty="0">
                <a:latin typeface="Arial" panose="020B0604020202020204" pitchFamily="34" charset="0"/>
                <a:cs typeface="Arial" panose="020B0604020202020204" pitchFamily="34" charset="0"/>
              </a:rPr>
              <a:t>        También está prohibido: el comercio sexual</a:t>
            </a:r>
            <a:endParaRPr lang="en-GB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lphaLcParenBoth"/>
            </a:pPr>
            <a:endParaRPr lang="en-GB" sz="6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53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49BC-FB6F-48DE-B37E-B40646D5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4" y="104775"/>
            <a:ext cx="10429875" cy="752475"/>
          </a:xfrm>
        </p:spPr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emergencia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ACNUR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57C46-107B-42F2-A128-1941C3CC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6" y="951990"/>
            <a:ext cx="10515600" cy="50768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Lidera la respuesta de emergencia con refugiados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En contextos de emergencias, ACNUR coordina los sectores de protección, alojamiento y gestión de campamentos de refugiados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Cuenta con Sección de Preparación y Respuesta (ERS): elaboración planes de contingencia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Capacidad de despliegue de ayuda humanitaria en emergencias en 72 horas: almacenes de ayuda humanitaria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Trabaja con una red global de proveedores, agencias especializadas y otras contrapartes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E27C0-B88B-243B-57B1-AEFC66579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3" y="5538336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EA0EB364-E742-8219-5152-D5131705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10" y="5518492"/>
            <a:ext cx="695325" cy="7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B727E-D772-F476-B88E-615AF13E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65" y="5518492"/>
            <a:ext cx="695325" cy="6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106CBFDA-721D-7EAE-F6B1-63E23182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05" y="5602021"/>
            <a:ext cx="1269007" cy="6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88D5B4D6-0E26-39B3-C06D-4BDF9D8BE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239" y="5669175"/>
            <a:ext cx="15589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572A7661-9FF8-9E87-C4BC-24E0C0C0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1" y="5518492"/>
            <a:ext cx="14700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631EA7BF-E454-3B1F-B454-54C03847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61" y="5485155"/>
            <a:ext cx="5921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FB7B5ECF-5FA7-7614-84CD-6EFCE817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5398374"/>
            <a:ext cx="969962" cy="8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82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00025"/>
            <a:ext cx="11087100" cy="771525"/>
          </a:xfrm>
        </p:spPr>
        <p:txBody>
          <a:bodyPr>
            <a:normAutofit/>
          </a:bodyPr>
          <a:lstStyle/>
          <a:p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ACNUR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676399"/>
            <a:ext cx="8705850" cy="4476281"/>
          </a:xfrm>
        </p:spPr>
        <p:txBody>
          <a:bodyPr>
            <a:normAutofit/>
          </a:bodyPr>
          <a:lstStyle/>
          <a:p>
            <a:r>
              <a:rPr lang="es-CR" sz="3200" dirty="0">
                <a:latin typeface="Arial" panose="020B0604020202020204" pitchFamily="34" charset="0"/>
                <a:cs typeface="Arial" panose="020B0604020202020204" pitchFamily="34" charset="0"/>
              </a:rPr>
              <a:t>Organización apolítica, humanitaria y social</a:t>
            </a:r>
          </a:p>
          <a:p>
            <a:r>
              <a:rPr lang="es-CR" sz="3200" dirty="0">
                <a:latin typeface="Arial" panose="020B0604020202020204" pitchFamily="34" charset="0"/>
                <a:cs typeface="Arial" panose="020B0604020202020204" pitchFamily="34" charset="0"/>
              </a:rPr>
              <a:t>Creada por la ONU en 1950 </a:t>
            </a:r>
          </a:p>
          <a:p>
            <a:r>
              <a:rPr lang="es-CR" sz="3200" dirty="0">
                <a:latin typeface="Arial" panose="020B0604020202020204" pitchFamily="34" charset="0"/>
                <a:cs typeface="Arial" panose="020B0604020202020204" pitchFamily="34" charset="0"/>
              </a:rPr>
              <a:t>Mandato de supervisión de la Convencion de Ginebra de 1951 sobre el Estatuto de los Refugiados</a:t>
            </a:r>
            <a:endParaRPr lang="es-CR" dirty="0"/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1084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11200"/>
          </a:xfrm>
        </p:spPr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ACNUR en Emergencias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0525" y="1076327"/>
            <a:ext cx="5607050" cy="1009648"/>
          </a:xfrm>
        </p:spPr>
        <p:txBody>
          <a:bodyPr>
            <a:norm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8124" y="2247900"/>
            <a:ext cx="5723763" cy="4610100"/>
          </a:xfrm>
        </p:spPr>
        <p:txBody>
          <a:bodyPr>
            <a:normAutofit/>
          </a:bodyPr>
          <a:lstStyle/>
          <a:p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Asegurar la admisión de los refugiados en territorio y el reconocimiento de sus necesidades de protección (legal, material y física)</a:t>
            </a:r>
          </a:p>
          <a:p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Evitar el retorno forzoso o </a:t>
            </a:r>
            <a:r>
              <a:rPr lang="es-E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refoulement</a:t>
            </a:r>
            <a:endParaRPr lang="es-E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Asegurar un trato según estándares de derechos humanos</a:t>
            </a:r>
          </a:p>
          <a:p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Asistencia humanitaria básica: alojamiento, comida, agua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8554" y="1247776"/>
            <a:ext cx="5160961" cy="838199"/>
          </a:xfrm>
        </p:spPr>
        <p:txBody>
          <a:bodyPr>
            <a:norm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Retos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961887" y="2085975"/>
            <a:ext cx="5915788" cy="4591551"/>
          </a:xfrm>
        </p:spPr>
        <p:txBody>
          <a:bodyPr>
            <a:normAutofit/>
          </a:bodyPr>
          <a:lstStyle/>
          <a:p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Riesgo de reclutamiento forzoso de refugiados (incluyendo menores), detenciones, abusos sexuales</a:t>
            </a:r>
          </a:p>
          <a:p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Riesgo de militarización de campamentos </a:t>
            </a:r>
          </a:p>
          <a:p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Proliferación de minas antipersonales y de armas ligeras</a:t>
            </a:r>
          </a:p>
          <a:p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Garantizar una buena coordinación entre los actores implicados en la emergencia </a:t>
            </a:r>
          </a:p>
          <a:p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Mantener el interés político, mediático y económico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03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092" y="1"/>
            <a:ext cx="10038708" cy="945222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Emergencias y situaciones Actuales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25" y="1202076"/>
            <a:ext cx="9010649" cy="5371749"/>
          </a:xfrm>
        </p:spPr>
        <p:txBody>
          <a:bodyPr>
            <a:norm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Siria (6,5 millones), Ucrania (5,7 millones), Afganistán (5,7 millones)…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Zona del Sahel: más de 5 millones de personas refugiadas y desplazadas internas entre Chad,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Niger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Mauritania, Mali y  Burkina Faso</a:t>
            </a:r>
          </a:p>
          <a:p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PORTAL OPERACIONAL SITUACIONES REFUGIADOS Y MIGRANTES 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https://data2.unhcr.org/en/countries/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75" y="2505075"/>
            <a:ext cx="2819400" cy="2890969"/>
          </a:xfrm>
        </p:spPr>
      </p:pic>
    </p:spTree>
    <p:extLst>
      <p:ext uri="{BB962C8B-B14F-4D97-AF65-F5344CB8AC3E}">
        <p14:creationId xmlns:p14="http://schemas.microsoft.com/office/powerpoint/2010/main" val="225096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C569-A25D-1E86-6453-6584D598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962918-9111-B40E-A867-F03A6865FB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91341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11572876" cy="9398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Relaciones civil-militares en contextos humanitarios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5" y="1825625"/>
            <a:ext cx="5876925" cy="466725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2400" b="1" dirty="0"/>
              <a:t>Conocimiento del trabajo, mandato y capacidades del personal humanitario y actores militares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2400" b="1" dirty="0"/>
              <a:t>Respeto: Principios humanidad, neutralidad, imparcialidad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2400" b="1" dirty="0"/>
              <a:t>Clave: diferenciación de roles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2400" b="1" dirty="0"/>
              <a:t>¿Coexistencia o cooperación?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2400" b="1" dirty="0"/>
              <a:t>La percepción de la relación humanitaria/militar tiene efecto en otros actores humanitarios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2400" b="1" dirty="0"/>
              <a:t>Valor añadido: seguridad, capacidad, equipamiento, logística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899" y="1825624"/>
            <a:ext cx="6448425" cy="47656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ES" sz="2400" b="1" dirty="0"/>
              <a:t>Asistencia a poblaciones</a:t>
            </a:r>
          </a:p>
          <a:p>
            <a:pPr>
              <a:defRPr/>
            </a:pPr>
            <a:r>
              <a:rPr lang="es-ES" sz="2400" b="1" dirty="0"/>
              <a:t>Apoyo al trabajo humanitario, facilitar la libertad de movimiento, asegurar/reparar infraestructuras, transporte de ayuda humanitaria</a:t>
            </a:r>
          </a:p>
          <a:p>
            <a:pPr>
              <a:defRPr/>
            </a:pPr>
            <a:r>
              <a:rPr lang="es-ES" sz="2400" b="1" dirty="0"/>
              <a:t>Seguridad de personal humanitario</a:t>
            </a:r>
          </a:p>
          <a:p>
            <a:pPr>
              <a:defRPr/>
            </a:pPr>
            <a:r>
              <a:rPr lang="es-ES" sz="2400" b="1" dirty="0"/>
              <a:t>Seguridad de lugares estratégicos, de culto, almacenes, de comunicaciones…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405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129D01B-8A4C-A6A5-B68F-317C855245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9176" y="260350"/>
            <a:ext cx="7637463" cy="571500"/>
          </a:xfrm>
        </p:spPr>
        <p:txBody>
          <a:bodyPr/>
          <a:lstStyle/>
          <a:p>
            <a:pPr marL="228600" lvl="2" indent="0" algn="ctr">
              <a:spcBef>
                <a:spcPct val="0"/>
              </a:spcBef>
              <a:buNone/>
            </a:pPr>
            <a:r>
              <a:rPr lang="es-ES" altLang="es-E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Colaboración ACNUR y Fuerzas Armadas</a:t>
            </a:r>
          </a:p>
        </p:txBody>
      </p:sp>
      <p:sp>
        <p:nvSpPr>
          <p:cNvPr id="47107" name="TextBox 3">
            <a:extLst>
              <a:ext uri="{FF2B5EF4-FFF2-40B4-BE49-F238E27FC236}">
                <a16:creationId xmlns:a16="http://schemas.microsoft.com/office/drawing/2014/main" id="{7A487620-66C4-EE13-9264-B4467683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4" y="1052514"/>
            <a:ext cx="6942732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ES" sz="2400" dirty="0">
                <a:solidFill>
                  <a:schemeClr val="bg1"/>
                </a:solidFill>
              </a:rPr>
              <a:t>Proteger y garantizar el </a:t>
            </a:r>
            <a:r>
              <a:rPr lang="es-ES_tradnl" altLang="es-ES" sz="2400" b="1" dirty="0">
                <a:solidFill>
                  <a:schemeClr val="bg1"/>
                </a:solidFill>
              </a:rPr>
              <a:t>acceso </a:t>
            </a:r>
            <a:r>
              <a:rPr lang="es-ES_tradnl" altLang="es-ES" sz="2400" dirty="0">
                <a:solidFill>
                  <a:schemeClr val="bg1"/>
                </a:solidFill>
              </a:rPr>
              <a:t>seguro a los refugiados y desplazados internos </a:t>
            </a:r>
          </a:p>
          <a:p>
            <a:pPr>
              <a:spcBef>
                <a:spcPct val="0"/>
              </a:spcBef>
            </a:pPr>
            <a:endParaRPr lang="es-ES_tradnl" altLang="es-ES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s-ES_tradnl" altLang="es-ES" sz="2400" dirty="0">
                <a:solidFill>
                  <a:schemeClr val="bg1"/>
                </a:solidFill>
              </a:rPr>
              <a:t>Asegurar la prestación de asistencia humanitaria.</a:t>
            </a:r>
          </a:p>
          <a:p>
            <a:pPr>
              <a:spcBef>
                <a:spcPct val="0"/>
              </a:spcBef>
            </a:pPr>
            <a:endParaRPr lang="es-ES_tradnl" altLang="es-ES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s-ES_tradnl" altLang="es-ES" sz="2400" dirty="0">
                <a:solidFill>
                  <a:schemeClr val="bg1"/>
                </a:solidFill>
              </a:rPr>
              <a:t>Respaldar las dimensiones logísticas y de seguridad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Aportar recursos adicionales: operaciones de emergencia</a:t>
            </a:r>
            <a:r>
              <a:rPr lang="es-ES_tradnl" altLang="es-ES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s-ES_tradnl" altLang="es-ES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s-ES_tradnl" altLang="es-ES" sz="2400" dirty="0">
                <a:solidFill>
                  <a:schemeClr val="bg1"/>
                </a:solidFill>
              </a:rPr>
              <a:t>Brindar </a:t>
            </a:r>
            <a:r>
              <a:rPr lang="es-ES_tradnl" altLang="es-ES" sz="2400" b="1" dirty="0">
                <a:solidFill>
                  <a:schemeClr val="bg1"/>
                </a:solidFill>
              </a:rPr>
              <a:t>seguridad</a:t>
            </a:r>
            <a:r>
              <a:rPr lang="es-ES_tradnl" altLang="es-ES" sz="2400" dirty="0">
                <a:solidFill>
                  <a:schemeClr val="bg1"/>
                </a:solidFill>
              </a:rPr>
              <a:t> a los campamentos de refugiados y desplazados internos.</a:t>
            </a:r>
          </a:p>
          <a:p>
            <a:pPr>
              <a:spcBef>
                <a:spcPct val="0"/>
              </a:spcBef>
            </a:pPr>
            <a:endParaRPr lang="es-ES_tradnl" altLang="es-ES" sz="2400" dirty="0">
              <a:solidFill>
                <a:schemeClr val="bg1"/>
              </a:solidFill>
            </a:endParaRPr>
          </a:p>
        </p:txBody>
      </p:sp>
      <p:pic>
        <p:nvPicPr>
          <p:cNvPr id="47108" name="Picture 5">
            <a:extLst>
              <a:ext uri="{FF2B5EF4-FFF2-40B4-BE49-F238E27FC236}">
                <a16:creationId xmlns:a16="http://schemas.microsoft.com/office/drawing/2014/main" id="{40D0921F-FF5B-E12C-BC8E-26F7D724A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9" y="4746482"/>
            <a:ext cx="375761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4B4F6D-047A-A20D-B40A-AD89ADD6457E}"/>
              </a:ext>
            </a:extLst>
          </p:cNvPr>
          <p:cNvSpPr txBox="1"/>
          <p:nvPr/>
        </p:nvSpPr>
        <p:spPr>
          <a:xfrm>
            <a:off x="7630510" y="1052514"/>
            <a:ext cx="43046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_tradnl" altLang="es-ES" sz="2400" dirty="0">
                <a:solidFill>
                  <a:schemeClr val="bg1"/>
                </a:solidFill>
                <a:latin typeface="Arial" panose="020B0604020202020204" pitchFamily="34" charset="0"/>
              </a:rPr>
              <a:t>Identificar, desarmar y separar a los elementos armados de los refugiados.</a:t>
            </a: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</a:t>
            </a:r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libres </a:t>
            </a: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armas.</a:t>
            </a:r>
          </a:p>
          <a:p>
            <a:pPr>
              <a:defRPr/>
            </a:pP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Supervisión de la seguridad mediante </a:t>
            </a:r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</a:t>
            </a: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6277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10791825" cy="71437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Relaciones civil-militares en contextos humanitarios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6" y="990600"/>
            <a:ext cx="11839574" cy="5657850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OCHA, Oficina de Coordinación de Asuntos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Humanitarios</a:t>
            </a: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4200" b="1" dirty="0">
                <a:latin typeface="Arial" panose="020B0604020202020204" pitchFamily="34" charset="0"/>
                <a:cs typeface="Arial" panose="020B0604020202020204" pitchFamily="34" charset="0"/>
              </a:rPr>
              <a:t>Marco básico: </a:t>
            </a:r>
            <a:r>
              <a:rPr lang="es-ES" sz="4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4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ervicio de Coordinación </a:t>
            </a:r>
            <a:r>
              <a:rPr lang="es-ES" sz="4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4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umanitaria civil-militar de las Naciones Unidas (UN-</a:t>
            </a:r>
            <a:r>
              <a:rPr lang="es-ES" sz="4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CMCoord</a:t>
            </a:r>
            <a:r>
              <a:rPr lang="es-ES" sz="4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4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es-ES" sz="4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garantizar la coordinación:</a:t>
            </a:r>
          </a:p>
          <a:p>
            <a:pPr lvl="1">
              <a:defRPr/>
            </a:pPr>
            <a:r>
              <a:rPr lang="es-ES" sz="4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visión amplia de la acción humanitaria</a:t>
            </a:r>
          </a:p>
          <a:p>
            <a:pPr lvl="1">
              <a:defRPr/>
            </a:pPr>
            <a:r>
              <a:rPr lang="es-ES" sz="4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orienta a los agentes políticos y militares sobre la manera óptima de respaldar dicha acción </a:t>
            </a:r>
          </a:p>
          <a:p>
            <a:pPr lvl="1">
              <a:defRPr/>
            </a:pPr>
            <a:r>
              <a:rPr lang="es-ES" sz="4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ayuda a diseñar una política adaptada al contexto y basada en las directrices internacionalmente acordadas y </a:t>
            </a:r>
          </a:p>
          <a:p>
            <a:pPr lvl="1">
              <a:defRPr/>
            </a:pPr>
            <a:r>
              <a:rPr lang="es-ES" sz="4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establece estructuras de coordinación civil-militar con fines humanitarios</a:t>
            </a: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Diálogo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interacción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necesario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Proteger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principios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humanitarios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comunes</a:t>
            </a: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Evitar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competición</a:t>
            </a: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Minimizar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incoherencias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 y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perseguir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comunes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resulte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aplicable</a:t>
            </a:r>
            <a:r>
              <a:rPr lang="en-GB" sz="42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  <a:defRPr/>
            </a:pP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El Interagency Standing Committee (IASC)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provée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guías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situaciones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que la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involucre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ONGs con roles de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liderazgo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situaciones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desplazamiento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interno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s-E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s-ES" sz="24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914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10791825" cy="714376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disponibles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" y="857250"/>
            <a:ext cx="11830050" cy="57912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coordinación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civil-</a:t>
            </a:r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militar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de OCHA: </a:t>
            </a: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https://www.unocha.org/fr/themes/humanitarian-civil-military-coordination</a:t>
            </a:r>
          </a:p>
          <a:p>
            <a:pPr>
              <a:defRPr/>
            </a:pPr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Página web sobre la coordinación civil-militar de Naciones Unidas: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www.dialoguing.org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Manual de Coordinación Civil-Militar de Naciones Unidas: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https://www.refworld.org/pdfid/5d147c4b4.pdf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coordinación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civil-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militar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Naciones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Unidas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https://sites.google.com/dialoguing.org/home/resource-centre/un-cmcoord-training-highlights?authuser=0</a:t>
            </a:r>
          </a:p>
          <a:p>
            <a:pPr>
              <a:defRPr/>
            </a:pP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Documento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principios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no-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vinculantes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del IASC: IASC Reference Paper: Civil-Military Relationship in Complex Emergencies:</a:t>
            </a:r>
          </a:p>
          <a:p>
            <a:pPr marL="0" indent="0">
              <a:buNone/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https://interagencystandingcommittee.org/focal-points</a:t>
            </a: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/iasc-reference-paper-civil-military-relationship-complex-emergencies-2004</a:t>
            </a:r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sz="4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s-E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s-ES" sz="24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8560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799"/>
            <a:ext cx="10515600" cy="4970585"/>
          </a:xfrm>
        </p:spPr>
        <p:txBody>
          <a:bodyPr>
            <a:normAutofit/>
          </a:bodyPr>
          <a:lstStyle/>
          <a:p>
            <a:pPr marL="347663" lvl="0" indent="-347663" algn="ctr" defTabSz="917575" fontAlgn="base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s-ES" altLang="en-US" sz="3100" b="1" kern="0" dirty="0"/>
              <a:t>ACNUR. Avenida General Perón, 32. Madrid - 28020</a:t>
            </a:r>
            <a:br>
              <a:rPr lang="es-ES" altLang="en-US" sz="3100" b="1" kern="0" dirty="0"/>
            </a:br>
            <a:r>
              <a:rPr lang="es-ES" altLang="en-US" sz="3100" b="1" kern="0" dirty="0"/>
              <a:t>Teléfono: 91 556 35 03 /  Fax: 91 417 53 45</a:t>
            </a:r>
            <a:br>
              <a:rPr lang="es-ES" altLang="en-US" sz="3100" b="1" kern="0" dirty="0"/>
            </a:br>
            <a:r>
              <a:rPr lang="es-ES" altLang="en-US" sz="3100" b="1" kern="0" dirty="0"/>
              <a:t>Mail: </a:t>
            </a:r>
            <a:r>
              <a:rPr lang="es-ES" altLang="en-US" sz="3100" b="1" kern="0" dirty="0">
                <a:solidFill>
                  <a:srgbClr val="FFFF00"/>
                </a:solidFill>
              </a:rPr>
              <a:t>spama@unhcr.org</a:t>
            </a:r>
            <a:br>
              <a:rPr lang="es-ES" altLang="en-US" sz="3100" b="1" kern="0" dirty="0">
                <a:solidFill>
                  <a:srgbClr val="FFFF00"/>
                </a:solidFill>
              </a:rPr>
            </a:br>
            <a:r>
              <a:rPr lang="es-ES" altLang="en-US" sz="3100" b="1" kern="0" dirty="0"/>
              <a:t>Pagina Web Información país de Origen: </a:t>
            </a:r>
            <a:r>
              <a:rPr lang="es-ES" altLang="en-US" sz="3100" b="1" kern="0" dirty="0">
                <a:solidFill>
                  <a:srgbClr val="FFFF00"/>
                </a:solidFill>
              </a:rPr>
              <a:t>www.refworld.org</a:t>
            </a:r>
            <a:br>
              <a:rPr lang="es-ES" altLang="en-US" sz="3100" b="1" kern="0" dirty="0">
                <a:solidFill>
                  <a:srgbClr val="FFFF00"/>
                </a:solidFill>
              </a:rPr>
            </a:br>
            <a:r>
              <a:rPr lang="es-ES" altLang="en-US" sz="3100" b="1" kern="0" dirty="0"/>
              <a:t>Pagina Web ACNUR: </a:t>
            </a:r>
            <a:r>
              <a:rPr lang="es-ES" altLang="en-US" sz="3100" b="1" kern="0" dirty="0">
                <a:solidFill>
                  <a:srgbClr val="FFFF00"/>
                </a:solidFill>
              </a:rPr>
              <a:t>www.acnur.es</a:t>
            </a:r>
            <a:br>
              <a:rPr lang="es-ES" altLang="en-US" sz="3100" b="1" kern="0" dirty="0">
                <a:solidFill>
                  <a:srgbClr val="FFFF00"/>
                </a:solidFill>
              </a:rPr>
            </a:br>
            <a:r>
              <a:rPr lang="es-ES" altLang="en-US" sz="3100" b="1" kern="0" dirty="0"/>
              <a:t>Facebook: ACNUR España-UNHCR Spain (http://www.facebook.com/acnur.es)</a:t>
            </a:r>
            <a:br>
              <a:rPr lang="es-ES" altLang="en-US" sz="3100" b="1" kern="0" dirty="0"/>
            </a:br>
            <a:r>
              <a:rPr lang="es-ES" altLang="en-US" sz="3100" b="1" kern="0" dirty="0"/>
              <a:t>Twitter: @</a:t>
            </a:r>
            <a:r>
              <a:rPr lang="es-ES" altLang="en-US" sz="3100" b="1" kern="0" dirty="0" err="1"/>
              <a:t>ACNURSpain</a:t>
            </a:r>
            <a:br>
              <a:rPr lang="es-ES" altLang="en-US" kern="0" dirty="0"/>
            </a:br>
            <a:endParaRPr lang="es-C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44769"/>
            <a:ext cx="10673863" cy="5532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b="1" dirty="0"/>
              <a:t>		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b="1" dirty="0"/>
          </a:p>
          <a:p>
            <a:pPr marL="0" indent="0">
              <a:buNone/>
            </a:pP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367350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06F6-604E-4E04-BBEC-B9F8316F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6" y="104775"/>
            <a:ext cx="10976653" cy="83017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108,4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personas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desplazadas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forzadamente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72C11-C1AD-4324-8CF6-A6A4696AE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" y="1500027"/>
            <a:ext cx="11209963" cy="525319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		Personas refugiadas: 35,3, millones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		Desplazadas internas: 62,5 millones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		Solicitantes de asilo: 5,4 millones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ClrTx/>
              <a:defRPr/>
            </a:pPr>
            <a:endParaRPr lang="es-ES" sz="2600" b="0" dirty="0"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/>
            </a:pPr>
            <a:r>
              <a:rPr lang="es-ES" sz="2600" b="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Principales países: Siria, Ucrania, Afganistán</a:t>
            </a:r>
            <a:endParaRPr lang="es-ES" sz="2600" dirty="0"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/>
            </a:pP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50% de la población de interés de ACNUR son mujeres y niñas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/>
            </a:pP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40</a:t>
            </a:r>
            <a:r>
              <a:rPr lang="es-ES_tradnl" sz="2600" b="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% de las personas refugiadas son menores de 18 años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/>
            </a:pP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76</a:t>
            </a:r>
            <a:r>
              <a:rPr lang="es-ES_tradnl" sz="2600" b="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% de las personas refugiadas viven en países con rentas baja y media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/>
            </a:pP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70% población refugiada se encuentra en países vecinos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/>
            </a:pPr>
            <a:r>
              <a:rPr lang="es-ES_tradnl" sz="2600" b="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Países que más refugiados acogen: Turquía, Irán, Colombia, Alemania, Pakistán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85846194"/>
              </p:ext>
            </p:extLst>
          </p:nvPr>
        </p:nvGraphicFramePr>
        <p:xfrm>
          <a:off x="387670" y="365126"/>
          <a:ext cx="10421296" cy="5800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008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¿Cómo ayudamos?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7969" y="4364791"/>
            <a:ext cx="3528205" cy="221716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accent5"/>
                </a:solidFill>
              </a:rPr>
              <a:t>ENFOQUE EGD</a:t>
            </a:r>
          </a:p>
          <a:p>
            <a:pPr algn="ctr"/>
            <a:endParaRPr lang="es-ES_tradnl" sz="2000" b="1" dirty="0">
              <a:solidFill>
                <a:schemeClr val="accent5"/>
              </a:solidFill>
            </a:endParaRPr>
          </a:p>
          <a:p>
            <a:pPr algn="ctr"/>
            <a:r>
              <a:rPr lang="es-ES_tradnl" sz="2000" b="1" dirty="0">
                <a:solidFill>
                  <a:schemeClr val="accent5"/>
                </a:solidFill>
              </a:rPr>
              <a:t>ENFOQUE DE PROTECCIÓN COMUNITARIA</a:t>
            </a:r>
          </a:p>
          <a:p>
            <a:pPr algn="ctr"/>
            <a:endParaRPr lang="es-ES_tradnl" sz="2000" b="1" dirty="0">
              <a:solidFill>
                <a:schemeClr val="accent5"/>
              </a:solidFill>
            </a:endParaRPr>
          </a:p>
          <a:p>
            <a:pPr algn="ctr"/>
            <a:r>
              <a:rPr lang="es-ES_tradnl" sz="2000" b="1" dirty="0">
                <a:solidFill>
                  <a:schemeClr val="accent5"/>
                </a:solidFill>
              </a:rPr>
              <a:t>ENFOQUE SOCIOS</a:t>
            </a:r>
            <a:endParaRPr lang="en-GB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3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1540782"/>
            <a:ext cx="10515600" cy="1618054"/>
          </a:xfrm>
        </p:spPr>
        <p:txBody>
          <a:bodyPr>
            <a:normAutofit/>
          </a:bodyPr>
          <a:lstStyle/>
          <a:p>
            <a:br>
              <a:rPr lang="es-ES" b="1" dirty="0"/>
            </a:br>
            <a:endParaRPr lang="es-C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816"/>
            <a:ext cx="10515600" cy="5232722"/>
          </a:xfrm>
        </p:spPr>
        <p:txBody>
          <a:bodyPr>
            <a:noAutofit/>
          </a:bodyPr>
          <a:lstStyle/>
          <a:p>
            <a:r>
              <a:rPr lang="es-ES" sz="2800" b="1" dirty="0"/>
              <a:t>Convención de Ginebra sobre el Estatuto de los refugiados de 1951 y el Protocolo de Nueva York 1967</a:t>
            </a:r>
          </a:p>
          <a:p>
            <a:r>
              <a:rPr lang="es-ES" sz="2800" b="1" dirty="0"/>
              <a:t>Instrumentos de Derechos Humanos y de Derecho Internacional Humanitario</a:t>
            </a:r>
          </a:p>
          <a:p>
            <a:r>
              <a:rPr lang="es-ES" sz="2800" b="1" dirty="0"/>
              <a:t>Directivas UE (procedimiento, de reconocimiento y de condiciones de acogida, reglamento de Dublín…)                                                                             </a:t>
            </a:r>
          </a:p>
          <a:p>
            <a:r>
              <a:rPr lang="es-ES" sz="2800" b="1" dirty="0"/>
              <a:t>Ley 12/2009, de 30 de octubre, reguladora del derecho de asilo y de la protección subsidiaria</a:t>
            </a:r>
            <a:br>
              <a:rPr lang="es-ES" sz="2800" b="1" dirty="0"/>
            </a:br>
            <a:br>
              <a:rPr lang="es-ES" sz="2800" b="1" dirty="0"/>
            </a:br>
            <a:br>
              <a:rPr lang="es-ES" sz="2800" b="1" dirty="0"/>
            </a:br>
            <a:endParaRPr lang="es-C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359877" y="304801"/>
            <a:ext cx="9636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legal de la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proteccion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0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29" y="188537"/>
            <a:ext cx="10288570" cy="1065228"/>
          </a:xfrm>
        </p:spPr>
        <p:txBody>
          <a:bodyPr>
            <a:noAutofit/>
          </a:bodyPr>
          <a:lstStyle/>
          <a:p>
            <a:pPr algn="ctr"/>
            <a:b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Definición de violencia de género en contextos de emergencias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790699"/>
            <a:ext cx="10925175" cy="43862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Se refiere a cualquier acto cometido contra la voluntad de una persona sobre la base de normas de género y relaciones desiguales de poder</a:t>
            </a:r>
          </a:p>
          <a:p>
            <a:pPr marL="0" indent="0" algn="ctr">
              <a:buNone/>
            </a:pP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Abarca amenazas de violencia y coerción</a:t>
            </a:r>
          </a:p>
          <a:p>
            <a:pPr marL="0" indent="0" algn="ctr">
              <a:buNone/>
            </a:pP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Física, emocional, psicológica o sexual, denegación de recursos o de acceso a servicios</a:t>
            </a:r>
          </a:p>
          <a:p>
            <a:pPr marL="0" indent="0" algn="ctr">
              <a:buNone/>
            </a:pP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Inflige daños a mujeres, niñas, hombres y niños</a:t>
            </a:r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220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15FD0-B138-49BD-AE49-8249505A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70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 Violencia de Género…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9F3E91-F3D1-4B58-B3E6-03968C93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ocurre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afecta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y hombres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denuncia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poco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determinar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la incidencia de la Violencia de Género es </a:t>
            </a:r>
            <a:r>
              <a:rPr lang="en-GB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extremadamente</a:t>
            </a:r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difícil</a:t>
            </a:r>
            <a:endParaRPr lang="en-GB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1437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254" y="85726"/>
            <a:ext cx="10420546" cy="838200"/>
          </a:xfrm>
        </p:spPr>
        <p:txBody>
          <a:bodyPr>
            <a:normAutofit/>
          </a:bodyPr>
          <a:lstStyle/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Violencia de género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6" y="1133476"/>
            <a:ext cx="11268076" cy="5638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Se incrementa en los conflictos y en el desplazamiento</a:t>
            </a:r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Arma /estrategia de guerra</a:t>
            </a:r>
          </a:p>
          <a:p>
            <a:pPr lvl="2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Estructuras sociales se rompen y desaparecen</a:t>
            </a:r>
          </a:p>
          <a:p>
            <a:pPr lvl="2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Se debilitan las normas que regulan los comportamientos sociales y los sistemas tradicionales</a:t>
            </a:r>
          </a:p>
          <a:p>
            <a:pPr lvl="2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Separación/disolución de las familias </a:t>
            </a:r>
          </a:p>
          <a:p>
            <a:pPr lvl="2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Cambio de roles</a:t>
            </a:r>
          </a:p>
          <a:p>
            <a:pPr lvl="2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Ayuda humanitaria limitada, mera tolerancia, discriminación, falta de perspectivas de integración y protección real…</a:t>
            </a:r>
          </a:p>
          <a:p>
            <a:pPr lvl="2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Presencia de militares </a:t>
            </a:r>
          </a:p>
          <a:p>
            <a:pPr lvl="2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Abuso y explotación sexual por trabajadores humanitarios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7732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df68d03-0d94-44b1-a9a2-765e7690f20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7D25836F67646A98C66F1CDD61673" ma:contentTypeVersion="17" ma:contentTypeDescription="Create a new document." ma:contentTypeScope="" ma:versionID="0b73f2e7c34d3b9705c4f9128a9dda10">
  <xsd:schema xmlns:xsd="http://www.w3.org/2001/XMLSchema" xmlns:xs="http://www.w3.org/2001/XMLSchema" xmlns:p="http://schemas.microsoft.com/office/2006/metadata/properties" xmlns:ns3="6df68d03-0d94-44b1-a9a2-765e7690f201" xmlns:ns4="1d8ebf77-cd33-4f18-bb2b-d077fe339d9a" targetNamespace="http://schemas.microsoft.com/office/2006/metadata/properties" ma:root="true" ma:fieldsID="7e79d677d1ff1d931fa2c82c3330e676" ns3:_="" ns4:_="">
    <xsd:import namespace="6df68d03-0d94-44b1-a9a2-765e7690f201"/>
    <xsd:import namespace="1d8ebf77-cd33-4f18-bb2b-d077fe339d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8d03-0d94-44b1-a9a2-765e7690f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ebf77-cd33-4f18-bb2b-d077fe339d9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86B1AD-9CAB-478F-9683-21A1FA4D3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D2E7E-570E-4977-8529-9F17913C85E0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d8ebf77-cd33-4f18-bb2b-d077fe339d9a"/>
    <ds:schemaRef ds:uri="http://schemas.microsoft.com/office/2006/metadata/properties"/>
    <ds:schemaRef ds:uri="http://purl.org/dc/terms/"/>
    <ds:schemaRef ds:uri="http://schemas.microsoft.com/office/2006/documentManagement/types"/>
    <ds:schemaRef ds:uri="6df68d03-0d94-44b1-a9a2-765e7690f20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1990D6-DC3E-4D9C-BEE9-2780F75A2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f68d03-0d94-44b1-a9a2-765e7690f201"/>
    <ds:schemaRef ds:uri="1d8ebf77-cd33-4f18-bb2b-d077fe339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4624</TotalTime>
  <Words>3077</Words>
  <Application>Microsoft Office PowerPoint</Application>
  <PresentationFormat>Widescreen</PresentationFormat>
  <Paragraphs>373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Proxima Nova</vt:lpstr>
      <vt:lpstr>Roboto</vt:lpstr>
      <vt:lpstr>Roboto Light</vt:lpstr>
      <vt:lpstr>Office Theme</vt:lpstr>
      <vt:lpstr>            “Enfoque de género y gestión de refugiados”</vt:lpstr>
      <vt:lpstr> </vt:lpstr>
      <vt:lpstr>ACNUR</vt:lpstr>
      <vt:lpstr>     108,4 millones personas desplazadas forzadamente </vt:lpstr>
      <vt:lpstr>¿Cómo ayudamos?</vt:lpstr>
      <vt:lpstr> </vt:lpstr>
      <vt:lpstr>      Definición de violencia de género en contextos de emergencias</vt:lpstr>
      <vt:lpstr>La Violencia de Género…</vt:lpstr>
      <vt:lpstr>Violencia de género</vt:lpstr>
      <vt:lpstr>    Las mujeres y niñas refugiadas </vt:lpstr>
      <vt:lpstr> Marco Legal internacional</vt:lpstr>
      <vt:lpstr> Marco Legal internacional cont.</vt:lpstr>
      <vt:lpstr>Gran impacto en mujeres y niñas</vt:lpstr>
      <vt:lpstr> Las mujeres y niñas refugiadas </vt:lpstr>
      <vt:lpstr>Mujeres y niñas refugiadas</vt:lpstr>
      <vt:lpstr>El trabajo del ACNUR con mujeres refugiadas</vt:lpstr>
      <vt:lpstr>Medidas de protección</vt:lpstr>
      <vt:lpstr>Prevención y respuesta contra la VG</vt:lpstr>
      <vt:lpstr>Medidas de protección</vt:lpstr>
      <vt:lpstr>Principales herramientas</vt:lpstr>
      <vt:lpstr>Protocolos de respuesta y prevención</vt:lpstr>
      <vt:lpstr>PowerPoint Presentation</vt:lpstr>
      <vt:lpstr>PowerPoint Presentation</vt:lpstr>
      <vt:lpstr>PowerPoint Presentation</vt:lpstr>
      <vt:lpstr>Enfoque de edad, género y diversidad</vt:lpstr>
      <vt:lpstr>Nuestro Código de Conducta</vt:lpstr>
      <vt:lpstr>Política de ACNUR frente al abuso y la explotación sexual</vt:lpstr>
      <vt:lpstr>  Boletín del Secretario General (BSG) sobre medidas especiales de protección contra la explotación y el abuso sexual  </vt:lpstr>
      <vt:lpstr>Actividades de emergencia de ACNUR</vt:lpstr>
      <vt:lpstr>ACNUR en Emergencias </vt:lpstr>
      <vt:lpstr>Emergencias y situaciones Actuales </vt:lpstr>
      <vt:lpstr> </vt:lpstr>
      <vt:lpstr>Relaciones civil-militares en contextos humanitarios </vt:lpstr>
      <vt:lpstr>PowerPoint Presentation</vt:lpstr>
      <vt:lpstr>Relaciones civil-militares en contextos humanitarios </vt:lpstr>
      <vt:lpstr>Recursos disponibles</vt:lpstr>
      <vt:lpstr>ACNUR. Avenida General Perón, 32. Madrid - 28020 Teléfono: 91 556 35 03 /  Fax: 91 417 53 45 Mail: spama@unhcr.org Pagina Web Información país de Origen: www.refworld.org Pagina Web ACNUR: www.acnur.es Facebook: ACNUR España-UNHCR Spain (http://www.facebook.com/acnur.es) Twitter: @ACNURSpain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UNHCR</dc:title>
  <dc:creator>Ron Redmond</dc:creator>
  <cp:lastModifiedBy>Eva Menendez Sebastian</cp:lastModifiedBy>
  <cp:revision>370</cp:revision>
  <cp:lastPrinted>2024-03-04T16:47:23Z</cp:lastPrinted>
  <dcterms:created xsi:type="dcterms:W3CDTF">2015-05-20T19:22:13Z</dcterms:created>
  <dcterms:modified xsi:type="dcterms:W3CDTF">2024-03-06T09:59:00Z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0x010100C6B7D25836F67646A98C66F1CDD61673</vt:lpwstr>
  </property>
</Properties>
</file>